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971" r:id="rId2"/>
    <p:sldMasterId id="2147485675" r:id="rId3"/>
  </p:sldMasterIdLst>
  <p:notesMasterIdLst>
    <p:notesMasterId r:id="rId11"/>
  </p:notesMasterIdLst>
  <p:sldIdLst>
    <p:sldId id="886" r:id="rId4"/>
    <p:sldId id="887" r:id="rId5"/>
    <p:sldId id="891" r:id="rId6"/>
    <p:sldId id="1578" r:id="rId7"/>
    <p:sldId id="1532" r:id="rId8"/>
    <p:sldId id="1577" r:id="rId9"/>
    <p:sldId id="889" r:id="rId10"/>
  </p:sldIdLst>
  <p:sldSz cx="12192000" cy="6858000"/>
  <p:notesSz cx="9144000" cy="6858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0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用户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909"/>
    <a:srgbClr val="133984"/>
    <a:srgbClr val="D53D0D"/>
    <a:srgbClr val="F36A3F"/>
    <a:srgbClr val="CC9900"/>
    <a:srgbClr val="749CEC"/>
    <a:srgbClr val="B22600"/>
    <a:srgbClr val="5D8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6" autoAdjust="0"/>
    <p:restoredTop sz="90280" autoAdjust="0"/>
  </p:normalViewPr>
  <p:slideViewPr>
    <p:cSldViewPr>
      <p:cViewPr varScale="1">
        <p:scale>
          <a:sx n="86" d="100"/>
          <a:sy n="86" d="100"/>
        </p:scale>
        <p:origin x="652" y="72"/>
      </p:cViewPr>
      <p:guideLst>
        <p:guide orient="horz" pos="913"/>
        <p:guide pos="3840"/>
        <p:guide orient="horz"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408" y="5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ED06DE-D9B4-4B9C-8D28-FA6A505A1E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DBAA80A-CD2F-43B9-9B88-0E00195FDE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A77C242F-C0C0-4B65-9D58-7CE72033D6CE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6BA973C-83D9-4E23-A339-357EE63DB1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D566A1E-7D11-4647-B0F3-DAE451C7E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A3AFDA6-0905-4945-A75C-A1D063DACB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F35703F2-D6C8-4FEB-8627-81C19263D1A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>
            <a:extLst>
              <a:ext uri="{FF2B5EF4-FFF2-40B4-BE49-F238E27FC236}">
                <a16:creationId xmlns:a16="http://schemas.microsoft.com/office/drawing/2014/main" id="{50960F17-0EBE-48D3-A1A2-280D784D8F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备注占位符 2">
            <a:extLst>
              <a:ext uri="{FF2B5EF4-FFF2-40B4-BE49-F238E27FC236}">
                <a16:creationId xmlns:a16="http://schemas.microsoft.com/office/drawing/2014/main" id="{9A6E5345-422B-4B4A-AAED-A7178D5C9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64" name="灯片编号占位符 3">
            <a:extLst>
              <a:ext uri="{FF2B5EF4-FFF2-40B4-BE49-F238E27FC236}">
                <a16:creationId xmlns:a16="http://schemas.microsoft.com/office/drawing/2014/main" id="{6E4144CD-02EB-4819-805B-5444023C96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fld id="{52A16E04-1A70-4309-8A2A-466D4130FD41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/>
              <a:t>1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 baseline="0">
                <a:latin typeface="+mj-lt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194010" y="944724"/>
            <a:ext cx="11803980" cy="5425752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24900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+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2D51C3E-CDD8-73A2-E283-CFF5282D3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10" y="944724"/>
            <a:ext cx="11803980" cy="5425752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ECE83D4-9B6A-E23D-D0F6-5D0B23EB3746}"/>
              </a:ext>
            </a:extLst>
          </p:cNvPr>
          <p:cNvSpPr txBox="1"/>
          <p:nvPr userDrawn="1"/>
        </p:nvSpPr>
        <p:spPr>
          <a:xfrm>
            <a:off x="11604612" y="15263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32904BD-5C5F-49A7-9879-20C8AA9C36E5}" type="slidenum">
              <a:rPr lang="zh-CN" altLang="en-US" sz="20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8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B5565D3B-CFBC-1F74-9DFB-EAD40C8E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94676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+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B5565D3B-CFBC-1F74-9DFB-EAD40C8E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 baseline="0">
                <a:latin typeface="+mj-lt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56753D0-D1EC-0AEC-DD59-2F4E93012F3D}"/>
              </a:ext>
            </a:extLst>
          </p:cNvPr>
          <p:cNvSpPr txBox="1"/>
          <p:nvPr userDrawn="1"/>
        </p:nvSpPr>
        <p:spPr>
          <a:xfrm>
            <a:off x="11604612" y="15263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32904BD-5C5F-49A7-9879-20C8AA9C36E5}" type="slidenum">
              <a:rPr lang="zh-CN" altLang="en-US" sz="20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0331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73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+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F520BB3-1973-CF66-6697-79B689B1FAAD}"/>
              </a:ext>
            </a:extLst>
          </p:cNvPr>
          <p:cNvSpPr txBox="1"/>
          <p:nvPr userDrawn="1"/>
        </p:nvSpPr>
        <p:spPr>
          <a:xfrm>
            <a:off x="11604612" y="15263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32904BD-5C5F-49A7-9879-20C8AA9C36E5}" type="slidenum">
              <a:rPr lang="zh-CN" altLang="en-US" sz="20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4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451727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E2474-67C6-4A09-9713-5A099E8D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F76BC-9829-4013-9200-C11D5028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33DC6-D670-4F15-BBE5-69C0ACD21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5A6B4-83F3-40AD-87ED-D0D42B50F53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49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>
            <a:extLst>
              <a:ext uri="{FF2B5EF4-FFF2-40B4-BE49-F238E27FC236}">
                <a16:creationId xmlns:a16="http://schemas.microsoft.com/office/drawing/2014/main" id="{E46EB7C2-2241-4D04-9609-207CB11A5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1125538"/>
            <a:ext cx="109728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C5BC4260-9F77-4C2E-BD4C-9CC35AC1B281}"/>
              </a:ext>
            </a:extLst>
          </p:cNvPr>
          <p:cNvCxnSpPr/>
          <p:nvPr userDrawn="1"/>
        </p:nvCxnSpPr>
        <p:spPr bwMode="auto">
          <a:xfrm>
            <a:off x="1588" y="704850"/>
            <a:ext cx="12190412" cy="1588"/>
          </a:xfrm>
          <a:prstGeom prst="line">
            <a:avLst/>
          </a:prstGeom>
          <a:ln w="38100">
            <a:solidFill>
              <a:srgbClr val="D53D0D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38863811-FE68-4090-A6B1-5092A562A511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-49213" y="6453188"/>
            <a:ext cx="7405688" cy="28575"/>
          </a:xfrm>
          <a:prstGeom prst="line">
            <a:avLst/>
          </a:prstGeom>
          <a:ln w="28575">
            <a:solidFill>
              <a:srgbClr val="F36A3F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354F376E-283D-42B8-B569-0E363DC48BC2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356475" y="6850063"/>
            <a:ext cx="4841875" cy="0"/>
          </a:xfrm>
          <a:prstGeom prst="line">
            <a:avLst/>
          </a:prstGeom>
          <a:ln w="28575">
            <a:solidFill>
              <a:srgbClr val="F36A3F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21B995F9-205D-4AAF-9117-1B04139D782D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356475" y="6477000"/>
            <a:ext cx="0" cy="373063"/>
          </a:xfrm>
          <a:prstGeom prst="line">
            <a:avLst/>
          </a:prstGeom>
          <a:ln w="28575">
            <a:solidFill>
              <a:srgbClr val="F36A3F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31" name="图片 1">
            <a:extLst>
              <a:ext uri="{FF2B5EF4-FFF2-40B4-BE49-F238E27FC236}">
                <a16:creationId xmlns:a16="http://schemas.microsoft.com/office/drawing/2014/main" id="{C83B745D-8C2E-4731-AB5B-B35CA637F71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6477000"/>
            <a:ext cx="4714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框 2">
            <a:extLst>
              <a:ext uri="{FF2B5EF4-FFF2-40B4-BE49-F238E27FC236}">
                <a16:creationId xmlns:a16="http://schemas.microsoft.com/office/drawing/2014/main" id="{3C40AFB5-48A7-4FDA-BF90-7F0849A5531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4713" y="6469063"/>
            <a:ext cx="827563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>
              <a:defRPr/>
            </a:pPr>
            <a:r>
              <a:rPr lang="zh-CN" altLang="en-US" sz="1800" dirty="0"/>
              <a:t>视图</a:t>
            </a:r>
            <a:r>
              <a:rPr lang="en-US" altLang="zh-CN" sz="1800" dirty="0"/>
              <a:t>- </a:t>
            </a:r>
            <a:r>
              <a:rPr lang="zh-CN" altLang="en-US" sz="1800" dirty="0"/>
              <a:t>幻灯片母版</a:t>
            </a:r>
            <a:r>
              <a:rPr lang="en-US" altLang="zh-CN" sz="1800" dirty="0"/>
              <a:t>- topic</a:t>
            </a:r>
            <a:endParaRPr lang="zh-CN" alt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1" r:id="rId1"/>
    <p:sldLayoutId id="2147486036" r:id="rId2"/>
    <p:sldLayoutId id="2147486031" r:id="rId3"/>
    <p:sldLayoutId id="2147486032" r:id="rId4"/>
    <p:sldLayoutId id="2147486033" r:id="rId5"/>
    <p:sldLayoutId id="214748603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9"/>
        </a:buBlip>
        <a:defRPr sz="2800">
          <a:solidFill>
            <a:srgbClr val="13398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5pPr>
      <a:lvl6pPr marL="2595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6pPr>
      <a:lvl7pPr marL="3052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7pPr>
      <a:lvl8pPr marL="3509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8pPr>
      <a:lvl9pPr marL="3967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C66D12DC-14F7-4C84-9B5F-F55CB4359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5013" y="1436688"/>
            <a:ext cx="109728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pic>
        <p:nvPicPr>
          <p:cNvPr id="3077" name="图片 5">
            <a:extLst>
              <a:ext uri="{FF2B5EF4-FFF2-40B4-BE49-F238E27FC236}">
                <a16:creationId xmlns:a16="http://schemas.microsoft.com/office/drawing/2014/main" id="{F65EB3C4-C06F-48FF-9FDA-7EFB943914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152" y="291024"/>
            <a:ext cx="4991205" cy="47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图片 3">
            <a:extLst>
              <a:ext uri="{FF2B5EF4-FFF2-40B4-BE49-F238E27FC236}">
                <a16:creationId xmlns:a16="http://schemas.microsoft.com/office/drawing/2014/main" id="{51DB1576-BFF5-45FF-B084-209CF0CC87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23825"/>
            <a:ext cx="1108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11" descr="红色系校徽展开式.png">
            <a:extLst>
              <a:ext uri="{FF2B5EF4-FFF2-40B4-BE49-F238E27FC236}">
                <a16:creationId xmlns:a16="http://schemas.microsoft.com/office/drawing/2014/main" id="{6BF06A75-BFAF-4835-87D9-2F4E2E8F46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-2881"/>
          <a:stretch>
            <a:fillRect/>
          </a:stretch>
        </p:blipFill>
        <p:spPr bwMode="auto">
          <a:xfrm>
            <a:off x="1640276" y="188640"/>
            <a:ext cx="2576225" cy="969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5" descr="红色系校徽标准版">
            <a:extLst>
              <a:ext uri="{FF2B5EF4-FFF2-40B4-BE49-F238E27FC236}">
                <a16:creationId xmlns:a16="http://schemas.microsoft.com/office/drawing/2014/main" id="{214BD030-04E9-4469-A991-31CC2B142B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5380" y="123825"/>
            <a:ext cx="1108075" cy="11080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9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7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5pPr>
      <a:lvl6pPr marL="2595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6pPr>
      <a:lvl7pPr marL="3052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7pPr>
      <a:lvl8pPr marL="3509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8pPr>
      <a:lvl9pPr marL="3967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97BE4B77-7BAD-4821-8272-619D1CA2C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31B76D76-6C89-4A34-A8B5-BAA4E098D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5C02-4225-4FD2-A056-52151F91A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0A5EAC-AFCD-423F-9BE7-109299E05126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69787-1DAC-436A-8A03-2BE1C8173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B6ED8-C7F2-4549-A64F-0AF857CA1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0C1E399-9AA8-42D4-8BAA-2BCF33E9AB31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5127" name="图片 1">
            <a:extLst>
              <a:ext uri="{FF2B5EF4-FFF2-40B4-BE49-F238E27FC236}">
                <a16:creationId xmlns:a16="http://schemas.microsoft.com/office/drawing/2014/main" id="{8D0C37F7-5E7B-485B-B8FD-5CA418D01F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5525"/>
            <a:ext cx="9144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图片 1">
            <a:extLst>
              <a:ext uri="{FF2B5EF4-FFF2-40B4-BE49-F238E27FC236}">
                <a16:creationId xmlns:a16="http://schemas.microsoft.com/office/drawing/2014/main" id="{4E9525B8-7D86-493C-A408-94FE547291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65525"/>
            <a:ext cx="9144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43E74C05-7DBD-42D6-B892-C6724AECC0D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27013" y="4438650"/>
            <a:ext cx="1000918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130" name="图片 14">
            <a:extLst>
              <a:ext uri="{FF2B5EF4-FFF2-40B4-BE49-F238E27FC236}">
                <a16:creationId xmlns:a16="http://schemas.microsoft.com/office/drawing/2014/main" id="{C982D040-8E57-4D97-B1D4-F32A2E9D6CE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4692650"/>
            <a:ext cx="125888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25">
            <a:extLst>
              <a:ext uri="{FF2B5EF4-FFF2-40B4-BE49-F238E27FC236}">
                <a16:creationId xmlns:a16="http://schemas.microsoft.com/office/drawing/2014/main" id="{11D96D59-4AC4-4DD9-BE3B-4A3A8E4C36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4697413"/>
            <a:ext cx="125888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图片 1">
            <a:extLst>
              <a:ext uri="{FF2B5EF4-FFF2-40B4-BE49-F238E27FC236}">
                <a16:creationId xmlns:a16="http://schemas.microsoft.com/office/drawing/2014/main" id="{2FB8D623-761B-4D5E-9B18-E7A2357CBB0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3824288"/>
            <a:ext cx="6553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图片 9">
            <a:extLst>
              <a:ext uri="{FF2B5EF4-FFF2-40B4-BE49-F238E27FC236}">
                <a16:creationId xmlns:a16="http://schemas.microsoft.com/office/drawing/2014/main" id="{FC774A10-E513-4E15-B4BA-901BCE66F1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3824288"/>
            <a:ext cx="29527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图片 2">
            <a:extLst>
              <a:ext uri="{FF2B5EF4-FFF2-40B4-BE49-F238E27FC236}">
                <a16:creationId xmlns:a16="http://schemas.microsoft.com/office/drawing/2014/main" id="{34FC0B0D-131E-4236-8655-E2C703C6898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63" y="4730750"/>
            <a:ext cx="1176337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30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D0B79F61-522D-45FC-8D79-8F564518E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9" y="1298639"/>
            <a:ext cx="12192000" cy="1630362"/>
          </a:xfrm>
          <a:prstGeom prst="rect">
            <a:avLst/>
          </a:prstGeom>
          <a:noFill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>
              <a:defRPr/>
            </a:pPr>
            <a:r>
              <a:rPr lang="en-US" altLang="zh-CN" sz="4400" kern="0" dirty="0">
                <a:solidFill>
                  <a:srgbClr val="FF0000"/>
                </a:solidFill>
              </a:rPr>
              <a:t>Efficient CFD Solver </a:t>
            </a:r>
            <a:r>
              <a:rPr lang="en-US" altLang="zh-CN" sz="4400" kern="0" dirty="0" err="1">
                <a:solidFill>
                  <a:srgbClr val="FF0000"/>
                </a:solidFill>
              </a:rPr>
              <a:t>naoe</a:t>
            </a:r>
            <a:r>
              <a:rPr lang="en-US" altLang="zh-CN" sz="4400" kern="0" dirty="0">
                <a:solidFill>
                  <a:srgbClr val="FF0000"/>
                </a:solidFill>
              </a:rPr>
              <a:t>-FOAM-SJTU for Ship Flows and Ocean Engineering Flows</a:t>
            </a:r>
            <a:endParaRPr lang="zh-CN" altLang="en-US" sz="4400" kern="0" dirty="0">
              <a:solidFill>
                <a:srgbClr val="FF0000"/>
              </a:solidFill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C496E1F-5A1B-47C7-AA5C-6289846EF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16501"/>
            <a:ext cx="12192000" cy="323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  <a:defRPr/>
            </a:pPr>
            <a:r>
              <a:rPr lang="en-GB" altLang="zh-CN" sz="3600" dirty="0">
                <a:solidFill>
                  <a:srgbClr val="333399"/>
                </a:solidFill>
              </a:rPr>
              <a:t>Prof. </a:t>
            </a:r>
            <a:r>
              <a:rPr lang="en-GB" altLang="zh-CN" sz="3600" dirty="0" err="1">
                <a:solidFill>
                  <a:srgbClr val="333399"/>
                </a:solidFill>
              </a:rPr>
              <a:t>Dr.</a:t>
            </a:r>
            <a:r>
              <a:rPr lang="en-GB" altLang="zh-CN" sz="3600" dirty="0">
                <a:solidFill>
                  <a:srgbClr val="333399"/>
                </a:solidFill>
              </a:rPr>
              <a:t> </a:t>
            </a:r>
            <a:r>
              <a:rPr kumimoji="0" lang="en-GB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Decheng Wan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dcwan@sjtu.edu.cn,   http://dcwan.sjtu.edu.cn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B01B10"/>
                </a:solidFill>
                <a:effectLst/>
                <a:uLnTx/>
                <a:uFillTx/>
                <a:latin typeface="Segoe UI Semibold" pitchFamily="34" charset="0"/>
                <a:ea typeface="黑体" panose="02010609060101010101" pitchFamily="49" charset="-122"/>
                <a:cs typeface="+mn-cs"/>
              </a:rPr>
              <a:t>Computational Marine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01B10"/>
                </a:solidFill>
                <a:effectLst/>
                <a:uLnTx/>
                <a:uFillTx/>
                <a:latin typeface="Segoe UI Semibold" pitchFamily="34" charset="0"/>
                <a:ea typeface="黑体" panose="02010609060101010101" pitchFamily="49" charset="-122"/>
                <a:cs typeface="+mn-cs"/>
              </a:rPr>
              <a:t>Hydrodyanmics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B01B10"/>
                </a:solidFill>
                <a:effectLst/>
                <a:uLnTx/>
                <a:uFillTx/>
                <a:latin typeface="Segoe UI Semibold" pitchFamily="34" charset="0"/>
                <a:ea typeface="黑体" panose="02010609060101010101" pitchFamily="49" charset="-122"/>
                <a:cs typeface="+mn-cs"/>
              </a:rPr>
              <a:t> Lab (CMHL), </a:t>
            </a:r>
          </a:p>
          <a:p>
            <a:pPr marL="0" marR="0" lvl="0" indent="0" algn="ctr" defTabSz="914400" rtl="0" eaLnBrk="0" fontAlgn="base" latinLnBrk="0" hangingPunct="0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BC041E"/>
                </a:solidFill>
                <a:effectLst/>
                <a:uLnTx/>
                <a:uFillTx/>
                <a:latin typeface="Segoe UI Semibold" pitchFamily="34" charset="0"/>
                <a:ea typeface="黑体" panose="02010609060101010101" pitchFamily="49" charset="-122"/>
                <a:cs typeface="+mn-cs"/>
              </a:rPr>
              <a:t>Shanghai Jiao Tong University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AF56BB61-ED13-4894-9825-B1733123E06C}"/>
              </a:ext>
            </a:extLst>
          </p:cNvPr>
          <p:cNvSpPr txBox="1"/>
          <p:nvPr/>
        </p:nvSpPr>
        <p:spPr>
          <a:xfrm>
            <a:off x="-642410" y="6346764"/>
            <a:ext cx="13476820" cy="383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tabLst>
                <a:tab pos="2700338" algn="ctr"/>
                <a:tab pos="5400675" algn="r"/>
              </a:tabLst>
            </a:pPr>
            <a:r>
              <a:rPr lang="en-US" altLang="zh-CN" sz="1800" dirty="0">
                <a:solidFill>
                  <a:srgbClr val="312C74"/>
                </a:solidFill>
                <a:latin typeface="Segoe UI Semibold" pitchFamily="34" charset="0"/>
              </a:rPr>
              <a:t>12th International Workshop on Ship and Marine Hydrodynamics, Aug. </a:t>
            </a:r>
            <a:r>
              <a:rPr lang="it-IT" altLang="zh-CN" sz="1800" dirty="0">
                <a:solidFill>
                  <a:srgbClr val="312C74"/>
                </a:solidFill>
                <a:latin typeface="Segoe UI Semibold" pitchFamily="34" charset="0"/>
              </a:rPr>
              <a:t>28–Sept. 1, 2023, Aalto University, Finland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312C74"/>
              </a:solidFill>
              <a:effectLst/>
              <a:uLnTx/>
              <a:uFillTx/>
              <a:latin typeface="Segoe UI Semi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标题 1">
            <a:extLst>
              <a:ext uri="{FF2B5EF4-FFF2-40B4-BE49-F238E27FC236}">
                <a16:creationId xmlns:a16="http://schemas.microsoft.com/office/drawing/2014/main" id="{EC477EBE-9572-41C0-9392-B3B661F679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01534" y="80628"/>
            <a:ext cx="8388932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600" dirty="0">
                <a:solidFill>
                  <a:srgbClr val="FF0000"/>
                </a:solidFill>
              </a:rPr>
              <a:t>Content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9E7CD89-1F2F-4F0A-BCB6-C02F6F925A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87588" y="1016732"/>
            <a:ext cx="8229600" cy="50657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/>
              <a:t>Introduction of CMHL</a:t>
            </a:r>
          </a:p>
          <a:p>
            <a:pPr>
              <a:lnSpc>
                <a:spcPct val="150000"/>
              </a:lnSpc>
            </a:pPr>
            <a:r>
              <a:rPr lang="en-US" altLang="zh-CN" b="1" dirty="0"/>
              <a:t>Development of CFD solvers</a:t>
            </a:r>
          </a:p>
          <a:p>
            <a:pPr>
              <a:lnSpc>
                <a:spcPct val="150000"/>
              </a:lnSpc>
            </a:pPr>
            <a:r>
              <a:rPr lang="en-US" altLang="zh-CN" b="1" dirty="0"/>
              <a:t>Applications in Ship and Ocean Engineering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Ship hydrodynamics 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Ocean engineering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Offshore wind turbine system</a:t>
            </a:r>
          </a:p>
          <a:p>
            <a:pPr>
              <a:lnSpc>
                <a:spcPct val="150000"/>
              </a:lnSpc>
            </a:pPr>
            <a:r>
              <a:rPr lang="en-US" altLang="zh-CN" b="1" dirty="0"/>
              <a:t>Conclusions and further works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A5CDFB-63CA-4A9C-8EE3-994744F20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382" y="46104"/>
            <a:ext cx="8039236" cy="620688"/>
          </a:xfrm>
          <a:prstGeom prst="rect">
            <a:avLst/>
          </a:prstGeom>
        </p:spPr>
        <p:txBody>
          <a:bodyPr/>
          <a:lstStyle/>
          <a:p>
            <a:r>
              <a:rPr lang="en-US" altLang="zh-CN" sz="3600" dirty="0">
                <a:solidFill>
                  <a:srgbClr val="FF0000"/>
                </a:solidFill>
              </a:rPr>
              <a:t>Introduction of CMHL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内容占位符 1">
            <a:extLst>
              <a:ext uri="{FF2B5EF4-FFF2-40B4-BE49-F238E27FC236}">
                <a16:creationId xmlns:a16="http://schemas.microsoft.com/office/drawing/2014/main" id="{190C3234-45C7-4E27-970A-72CAD60C9E8C}"/>
              </a:ext>
            </a:extLst>
          </p:cNvPr>
          <p:cNvSpPr txBox="1">
            <a:spLocks/>
          </p:cNvSpPr>
          <p:nvPr/>
        </p:nvSpPr>
        <p:spPr>
          <a:xfrm>
            <a:off x="443372" y="2033973"/>
            <a:ext cx="11521280" cy="2880320"/>
          </a:xfrm>
          <a:prstGeom prst="rect">
            <a:avLst/>
          </a:prstGeom>
        </p:spPr>
        <p:txBody>
          <a:bodyPr/>
          <a:lstStyle>
            <a:lvl1pPr marL="449263" indent="-449263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914400" indent="-28575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3223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7303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13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9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3052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509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967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0" kern="0" dirty="0"/>
              <a:t>Computational Marine Hydrodynamics Lab (CMHL) was founded in 2006. </a:t>
            </a:r>
            <a:r>
              <a:rPr lang="en-US" altLang="zh-CN" b="0" kern="0" dirty="0">
                <a:solidFill>
                  <a:srgbClr val="8F2909"/>
                </a:solidFill>
              </a:rPr>
              <a:t>CMHL has long been devoted to the following researches: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0" kern="0" dirty="0"/>
              <a:t>Advanced CFD methods for marine hydrodynamics,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0" kern="0" dirty="0"/>
              <a:t>Developments of CAE software and platform,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0" kern="0" dirty="0"/>
              <a:t>Applications of CAE software for complex flows in the field of advanced and innovated ship, marine structures, offshore renewable energy, etc. </a:t>
            </a:r>
            <a:endParaRPr lang="zh-CN" altLang="en-US" b="0" kern="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EAD558F-BCAC-4474-B66C-A41AF9D152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925589"/>
            <a:ext cx="9522818" cy="112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19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标题 1">
            <a:extLst>
              <a:ext uri="{FF2B5EF4-FFF2-40B4-BE49-F238E27FC236}">
                <a16:creationId xmlns:a16="http://schemas.microsoft.com/office/drawing/2014/main" id="{EC477EBE-9572-41C0-9392-B3B661F679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600" dirty="0">
                <a:solidFill>
                  <a:srgbClr val="FF0000"/>
                </a:solidFill>
              </a:rPr>
              <a:t>Content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9E7CD89-1F2F-4F0A-BCB6-C02F6F925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2887" y="1041884"/>
            <a:ext cx="8026226" cy="52314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Introduction of CMHL</a:t>
            </a:r>
          </a:p>
          <a:p>
            <a:pPr>
              <a:lnSpc>
                <a:spcPct val="150000"/>
              </a:lnSpc>
            </a:pPr>
            <a:r>
              <a:rPr lang="en-US" altLang="zh-CN" b="1" dirty="0"/>
              <a:t>Development of CFD solvers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Applications in Ship and Ocean Engineering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Ship hydrodynamics 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Ocean engineering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Offshore wind turbine system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Conclusions and further works</a:t>
            </a:r>
          </a:p>
        </p:txBody>
      </p:sp>
    </p:spTree>
    <p:extLst>
      <p:ext uri="{BB962C8B-B14F-4D97-AF65-F5344CB8AC3E}">
        <p14:creationId xmlns:p14="http://schemas.microsoft.com/office/powerpoint/2010/main" val="283384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zh-CN" sz="3600" dirty="0">
                <a:solidFill>
                  <a:srgbClr val="FF0000"/>
                </a:solidFill>
              </a:rPr>
              <a:t>Development of SST-DES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/>
              <a:t>DES framework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 bwMode="auto">
          <a:xfrm>
            <a:off x="3755740" y="1453148"/>
            <a:ext cx="1188132" cy="6004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5400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>
                <a:solidFill>
                  <a:srgbClr val="000066"/>
                </a:solidFill>
                <a:latin typeface="Times New Roman" pitchFamily="18" charset="0"/>
                <a:ea typeface="黑体" pitchFamily="2" charset="-122"/>
              </a:rPr>
              <a:t>RANS</a:t>
            </a:r>
            <a:endParaRPr lang="zh-CN" altLang="en-US" dirty="0">
              <a:solidFill>
                <a:srgbClr val="000066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3755740" y="3849925"/>
            <a:ext cx="1188132" cy="6004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5400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>
                <a:solidFill>
                  <a:srgbClr val="000066"/>
                </a:solidFill>
                <a:latin typeface="Times New Roman" pitchFamily="18" charset="0"/>
                <a:ea typeface="黑体" pitchFamily="2" charset="-122"/>
              </a:rPr>
              <a:t>LES</a:t>
            </a:r>
            <a:endParaRPr lang="zh-CN" altLang="en-US" dirty="0">
              <a:solidFill>
                <a:srgbClr val="000066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23085" y="2655804"/>
            <a:ext cx="1188132" cy="5918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5400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CN" dirty="0">
                <a:solidFill>
                  <a:srgbClr val="000066"/>
                </a:solidFill>
                <a:latin typeface="Times New Roman" pitchFamily="18" charset="0"/>
                <a:ea typeface="黑体" pitchFamily="2" charset="-122"/>
              </a:rPr>
              <a:t>DES</a:t>
            </a:r>
            <a:endParaRPr lang="zh-CN" altLang="en-US" dirty="0">
              <a:solidFill>
                <a:srgbClr val="000066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7" name="左大括号 6"/>
          <p:cNvSpPr/>
          <p:nvPr/>
        </p:nvSpPr>
        <p:spPr bwMode="auto">
          <a:xfrm>
            <a:off x="3011217" y="1753360"/>
            <a:ext cx="720080" cy="2396777"/>
          </a:xfrm>
          <a:prstGeom prst="leftBrac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54000" rIns="91440" bIns="45720" numCol="1" rtlCol="0" anchor="t" anchorCtr="1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>
              <a:solidFill>
                <a:srgbClr val="000066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5680922" y="1453148"/>
            <a:ext cx="2570280" cy="6004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5400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>
                <a:solidFill>
                  <a:srgbClr val="000066"/>
                </a:solidFill>
                <a:latin typeface="Times New Roman" pitchFamily="18" charset="0"/>
                <a:ea typeface="黑体" pitchFamily="2" charset="-122"/>
              </a:rPr>
              <a:t>Near wall region</a:t>
            </a:r>
            <a:endParaRPr lang="zh-CN" altLang="en-US" dirty="0">
              <a:solidFill>
                <a:srgbClr val="000066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5682612" y="3855221"/>
            <a:ext cx="2570280" cy="6004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5400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>
                <a:solidFill>
                  <a:srgbClr val="000066"/>
                </a:solidFill>
                <a:latin typeface="Times New Roman" pitchFamily="18" charset="0"/>
                <a:ea typeface="黑体" pitchFamily="2" charset="-122"/>
              </a:rPr>
              <a:t>After separation</a:t>
            </a:r>
            <a:endParaRPr lang="zh-CN" altLang="en-US" dirty="0">
              <a:solidFill>
                <a:srgbClr val="000066"/>
              </a:solidFill>
              <a:latin typeface="Times New Roman" pitchFamily="18" charset="0"/>
              <a:ea typeface="黑体" pitchFamily="2" charset="-122"/>
            </a:endParaRPr>
          </a:p>
        </p:txBody>
      </p:sp>
      <p:cxnSp>
        <p:nvCxnSpPr>
          <p:cNvPr id="10" name="直接箭头连接符 9"/>
          <p:cNvCxnSpPr>
            <a:stCxn id="8" idx="1"/>
            <a:endCxn id="4" idx="3"/>
          </p:cNvCxnSpPr>
          <p:nvPr/>
        </p:nvCxnSpPr>
        <p:spPr bwMode="auto">
          <a:xfrm flipH="1">
            <a:off x="4943872" y="1753359"/>
            <a:ext cx="737050" cy="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9" idx="1"/>
            <a:endCxn id="5" idx="3"/>
          </p:cNvCxnSpPr>
          <p:nvPr/>
        </p:nvCxnSpPr>
        <p:spPr bwMode="auto">
          <a:xfrm flipH="1" flipV="1">
            <a:off x="4943872" y="4150136"/>
            <a:ext cx="738740" cy="529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3731298" y="4552323"/>
                <a:ext cx="6651425" cy="13936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altLang="zh-CN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altLang="zh-CN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en-US" altLang="zh-CN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altLang="zh-CN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d>
                            <m:d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altLang="zh-CN" sz="18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8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1800" b="0" i="1" baseline="-25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𝐿𝐸𝑆</m:t>
                              </m:r>
                            </m:sup>
                          </m:sSubSup>
                        </m:num>
                        <m:den>
                          <m:r>
                            <a:rPr lang="zh-CN" altLang="en-US" sz="18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sz="1800" b="0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298" y="4552323"/>
                <a:ext cx="6651425" cy="13936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3743704" y="2137225"/>
                <a:ext cx="6444716" cy="13015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altLang="zh-CN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altLang="zh-CN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en-US" altLang="zh-CN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zh-CN" alt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altLang="zh-CN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d>
                            <m:dPr>
                              <m:ctrlP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zh-CN" altLang="en-US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CN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zh-CN" altLang="en-US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zh-CN" alt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altLang="zh-CN" sz="18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8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1800" b="0" i="1" baseline="-25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𝑅𝐴𝑁𝑆</m:t>
                              </m:r>
                            </m:sup>
                          </m:sSubSup>
                        </m:num>
                        <m:den>
                          <m:r>
                            <a:rPr lang="zh-CN" altLang="en-US" sz="18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8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sz="1800" b="0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704" y="2137225"/>
                <a:ext cx="6444716" cy="1301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38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DD98EC-B3F4-EB25-1468-11D76C93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latin typeface="+mj-lt"/>
                <a:ea typeface="+mj-ea"/>
              </a:rPr>
              <a:t>Further</a:t>
            </a:r>
            <a:r>
              <a:rPr lang="en-US" altLang="zh-CN" dirty="0">
                <a:solidFill>
                  <a:srgbClr val="FF0000"/>
                </a:solidFill>
              </a:rPr>
              <a:t> Works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</a:rPr>
              <a:t>High performance computing</a:t>
            </a:r>
          </a:p>
          <a:p>
            <a:pPr lvl="1"/>
            <a:r>
              <a:rPr lang="en-US" altLang="zh-CN" sz="2800" dirty="0"/>
              <a:t>Full scale ship and ocean engineering flows</a:t>
            </a:r>
          </a:p>
          <a:p>
            <a:pPr lvl="1"/>
            <a:r>
              <a:rPr lang="en-US" altLang="zh-CN" sz="2800" dirty="0"/>
              <a:t>Detailed description for multi-surface flows, breaking waves, cavitation and bubble flow</a:t>
            </a:r>
          </a:p>
          <a:p>
            <a:pPr lvl="1"/>
            <a:r>
              <a:rPr lang="en-US" altLang="zh-CN" sz="2800" dirty="0" err="1"/>
              <a:t>Exascale</a:t>
            </a:r>
            <a:r>
              <a:rPr lang="en-US" altLang="zh-CN" sz="2800" dirty="0"/>
              <a:t> supercomputing capability</a:t>
            </a:r>
          </a:p>
          <a:p>
            <a:pPr lvl="1"/>
            <a:endParaRPr lang="en-US" altLang="zh-CN" sz="2800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Fluid structure interaction</a:t>
            </a:r>
          </a:p>
          <a:p>
            <a:pPr lvl="1"/>
            <a:r>
              <a:rPr lang="en-US" altLang="zh-CN" sz="2800" dirty="0"/>
              <a:t>High frequency vibrations associate with transient flow</a:t>
            </a:r>
          </a:p>
          <a:p>
            <a:pPr lvl="1"/>
            <a:r>
              <a:rPr lang="en-US" altLang="zh-CN" sz="2800" dirty="0"/>
              <a:t>Flexibility for the fully coupled floating offshore wind turbine system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0580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CE4A6DEA-BE7B-4F67-924F-62EE07877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464" y="1232756"/>
            <a:ext cx="1029714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1000" kern="0" dirty="0">
                <a:solidFill>
                  <a:srgbClr val="FF0000"/>
                </a:solidFill>
                <a:latin typeface="Eras Bold ITC" panose="020B0907030504020204" pitchFamily="34" charset="0"/>
                <a:ea typeface="隶书" panose="02010509060101010101" pitchFamily="49" charset="-122"/>
                <a:cs typeface="Times New Roman" panose="02020603050405020304" pitchFamily="18" charset="0"/>
              </a:rPr>
              <a:t>Thank You</a:t>
            </a:r>
            <a:r>
              <a:rPr lang="zh-CN" altLang="en-US" sz="11000" kern="0" dirty="0">
                <a:solidFill>
                  <a:srgbClr val="FF0000"/>
                </a:solidFill>
                <a:latin typeface="Eras Bold ITC" panose="020B0907030504020204" pitchFamily="34" charset="0"/>
                <a:ea typeface="隶书" panose="02010509060101010101" pitchFamily="49" charset="-122"/>
                <a:cs typeface="Times New Roman" panose="02020603050405020304" pitchFamily="18" charset="0"/>
              </a:rPr>
              <a:t>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HL">
  <a:themeElements>
    <a:clrScheme name="中国发展论坛张杰校长报告07093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t">
      <a:majorFont>
        <a:latin typeface="Arial"/>
        <a:ea typeface="黑体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vert="horz" wrap="square" lIns="91440" tIns="54000" rIns="91440" bIns="45720" numCol="1" anchor="t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5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中国发展论坛张杰校长报告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p">
  <a:themeElements>
    <a:clrScheme name="1_中国发展论坛张杰校长报告07093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3">
      <a:majorFont>
        <a:latin typeface="Arial"/>
        <a:ea typeface="黑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vert="horz" wrap="square" lIns="91440" tIns="54000" rIns="91440" bIns="45720" numCol="1" anchor="t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5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1_中国发展论坛张杰校长报告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nd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</TotalTime>
  <Pages>0</Pages>
  <Words>279</Words>
  <Characters>0</Characters>
  <Application>Microsoft Office PowerPoint</Application>
  <DocSecurity>0</DocSecurity>
  <PresentationFormat>宽屏</PresentationFormat>
  <Lines>0</Lines>
  <Paragraphs>50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黑体</vt:lpstr>
      <vt:lpstr>Arial</vt:lpstr>
      <vt:lpstr>Calibri</vt:lpstr>
      <vt:lpstr>Calibri Light</vt:lpstr>
      <vt:lpstr>Cambria Math</vt:lpstr>
      <vt:lpstr>Eras Bold ITC</vt:lpstr>
      <vt:lpstr>Segoe UI Semibold</vt:lpstr>
      <vt:lpstr>Times New Roman</vt:lpstr>
      <vt:lpstr>Wingdings</vt:lpstr>
      <vt:lpstr>CMHL</vt:lpstr>
      <vt:lpstr>Top</vt:lpstr>
      <vt:lpstr>End</vt:lpstr>
      <vt:lpstr>PowerPoint 演示文稿</vt:lpstr>
      <vt:lpstr>Content</vt:lpstr>
      <vt:lpstr>Introduction of CMHL</vt:lpstr>
      <vt:lpstr>Content</vt:lpstr>
      <vt:lpstr>Development of SST-DES</vt:lpstr>
      <vt:lpstr>Further Works</vt:lpstr>
      <vt:lpstr>PowerPoint 演示文稿</vt:lpstr>
    </vt:vector>
  </TitlesOfParts>
  <Manager/>
  <Company>sjtu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万德成教授团队ppt模板</dc:title>
  <dc:subject/>
  <dc:creator>夏可</dc:creator>
  <cp:keywords/>
  <dc:description/>
  <cp:lastModifiedBy>承江 肖</cp:lastModifiedBy>
  <cp:revision>3128</cp:revision>
  <cp:lastPrinted>1601-01-01T00:00:00Z</cp:lastPrinted>
  <dcterms:created xsi:type="dcterms:W3CDTF">2007-10-04T06:04:40Z</dcterms:created>
  <dcterms:modified xsi:type="dcterms:W3CDTF">2024-03-11T09:17:40Z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2052-6.6.0.2699</vt:lpwstr>
  </property>
</Properties>
</file>