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886" r:id="rId2"/>
    <p:sldId id="2812" r:id="rId3"/>
    <p:sldId id="274" r:id="rId4"/>
    <p:sldId id="2822" r:id="rId5"/>
    <p:sldId id="1627" r:id="rId6"/>
    <p:sldId id="1631" r:id="rId7"/>
    <p:sldId id="2825" r:id="rId8"/>
    <p:sldId id="1341" r:id="rId9"/>
    <p:sldId id="889" r:id="rId10"/>
  </p:sldIdLst>
  <p:sldSz cx="12192000" cy="6858000"/>
  <p:notesSz cx="9144000" cy="6858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500" b="1" kern="1200">
        <a:solidFill>
          <a:srgbClr val="000066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用户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984"/>
    <a:srgbClr val="D53D0D"/>
    <a:srgbClr val="F36A3F"/>
    <a:srgbClr val="8F2909"/>
    <a:srgbClr val="CC9900"/>
    <a:srgbClr val="749CEC"/>
    <a:srgbClr val="B22600"/>
    <a:srgbClr val="5D8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浅色样式 2 - 强调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37" autoAdjust="0"/>
    <p:restoredTop sz="92010" autoAdjust="0"/>
  </p:normalViewPr>
  <p:slideViewPr>
    <p:cSldViewPr>
      <p:cViewPr varScale="1">
        <p:scale>
          <a:sx n="88" d="100"/>
          <a:sy n="88" d="100"/>
        </p:scale>
        <p:origin x="348" y="80"/>
      </p:cViewPr>
      <p:guideLst>
        <p:guide orient="horz" pos="913"/>
        <p:guide pos="384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1668" y="6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2D3CC67-6C6D-4AC2-9830-7A6C6AE908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CE308C-3BDB-46ED-B2B9-381B55B568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DF753B7-7810-48B2-91BD-D54984503A17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9EB76BD-ED2E-4DB1-BD28-32CDFECBCE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A661398-508E-4910-A505-5657E1C69F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B61039A-E374-491D-B46A-C26137A22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DC0AA46-568C-4B2D-82CB-5F5F7502F70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>
            <a:extLst>
              <a:ext uri="{FF2B5EF4-FFF2-40B4-BE49-F238E27FC236}">
                <a16:creationId xmlns:a16="http://schemas.microsoft.com/office/drawing/2014/main" id="{4F90005B-7FC5-4A73-929C-DCF2C2F5E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5" name="备注占位符 2">
            <a:extLst>
              <a:ext uri="{FF2B5EF4-FFF2-40B4-BE49-F238E27FC236}">
                <a16:creationId xmlns:a16="http://schemas.microsoft.com/office/drawing/2014/main" id="{8F2795D2-C7E5-4390-A145-B0B0CEAC1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灯片编号占位符 3">
            <a:extLst>
              <a:ext uri="{FF2B5EF4-FFF2-40B4-BE49-F238E27FC236}">
                <a16:creationId xmlns:a16="http://schemas.microsoft.com/office/drawing/2014/main" id="{017EAF46-DE36-4E1A-B44E-1F4078485D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fld id="{FC6780B8-13D9-49C1-8803-215FF550DA61}" type="slidenum">
              <a:rPr lang="en-US" altLang="zh-CN"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/>
              <a:t>1</a:t>
            </a:fld>
            <a:endParaRPr lang="en-US" altLang="zh-CN" sz="1200" b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>
            <a:extLst>
              <a:ext uri="{FF2B5EF4-FFF2-40B4-BE49-F238E27FC236}">
                <a16:creationId xmlns:a16="http://schemas.microsoft.com/office/drawing/2014/main" id="{E2CE82B1-C79C-44CA-A270-B505C97E8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备注占位符 2">
            <a:extLst>
              <a:ext uri="{FF2B5EF4-FFF2-40B4-BE49-F238E27FC236}">
                <a16:creationId xmlns:a16="http://schemas.microsoft.com/office/drawing/2014/main" id="{285E231A-BA65-488D-9461-CDF810A26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z="800"/>
          </a:p>
        </p:txBody>
      </p:sp>
      <p:sp>
        <p:nvSpPr>
          <p:cNvPr id="16388" name="灯片编号占位符 3">
            <a:extLst>
              <a:ext uri="{FF2B5EF4-FFF2-40B4-BE49-F238E27FC236}">
                <a16:creationId xmlns:a16="http://schemas.microsoft.com/office/drawing/2014/main" id="{9C5F2DEC-EEA0-463B-A718-75748668B0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defTabSz="4572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fld id="{46D6FC64-13CE-460E-859F-7557526F6790}" type="slidenum">
              <a:rPr lang="en-US" altLang="zh-CN" sz="1200" b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/>
              <a:t>3</a:t>
            </a:fld>
            <a:endParaRPr lang="en-US" altLang="zh-CN" sz="1200" b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>
            <a:extLst>
              <a:ext uri="{FF2B5EF4-FFF2-40B4-BE49-F238E27FC236}">
                <a16:creationId xmlns:a16="http://schemas.microsoft.com/office/drawing/2014/main" id="{FC24D470-70AD-4B44-89BA-384614B2280A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9459" name="文本占位符 2">
            <a:extLst>
              <a:ext uri="{FF2B5EF4-FFF2-40B4-BE49-F238E27FC236}">
                <a16:creationId xmlns:a16="http://schemas.microsoft.com/office/drawing/2014/main" id="{FA787AFB-41B0-413D-B274-4786C395E2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>
            <a:extLst>
              <a:ext uri="{FF2B5EF4-FFF2-40B4-BE49-F238E27FC236}">
                <a16:creationId xmlns:a16="http://schemas.microsoft.com/office/drawing/2014/main" id="{2F50DD83-5908-4554-B599-2BCCE5A978C5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21507" name="文本占位符 2">
            <a:extLst>
              <a:ext uri="{FF2B5EF4-FFF2-40B4-BE49-F238E27FC236}">
                <a16:creationId xmlns:a16="http://schemas.microsoft.com/office/drawing/2014/main" id="{B8B65DC5-57A1-411B-83A5-9014D248BB0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/>
              <a:t>为了实现对浮式风机系统的全耦合分析，采用非稳态致动线模型来模拟风力机，使用</a:t>
            </a:r>
            <a:r>
              <a:rPr lang="en-US" altLang="zh-CN"/>
              <a:t>CFD</a:t>
            </a:r>
            <a:r>
              <a:rPr lang="zh-CN" altLang="en-US"/>
              <a:t>求解器</a:t>
            </a:r>
            <a:r>
              <a:rPr lang="en-US" altLang="zh-CN"/>
              <a:t>naoe-FOAM-SJTU</a:t>
            </a:r>
            <a:r>
              <a:rPr lang="zh-CN" altLang="en-US"/>
              <a:t>来计算平台的运动响应，使用分段外推法来分析系泊系统。通过将非稳态制动项模型嵌入到</a:t>
            </a:r>
            <a:r>
              <a:rPr lang="en-US" altLang="zh-CN"/>
              <a:t>naoe-FOAM-SJTU</a:t>
            </a:r>
            <a:r>
              <a:rPr lang="zh-CN" altLang="en-US"/>
              <a:t>，实现了对浮式风机的全耦合计算分析，得到了浮式风机耦合动力响应特征，如风力机的功率、推力等，平台的六自由度运动响应，以及系泊张力等</a:t>
            </a:r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B5565D3B-CFBC-1F74-9DFB-EAD40C8E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77287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>
            <a:extLst>
              <a:ext uri="{FF2B5EF4-FFF2-40B4-BE49-F238E27FC236}">
                <a16:creationId xmlns:a16="http://schemas.microsoft.com/office/drawing/2014/main" id="{B5565D3B-CFBC-1F74-9DFB-EAD40C8E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56753D0-D1EC-0AEC-DD59-2F4E93012F3D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91461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92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FF520BB3-1973-CF66-6697-79B689B1FAAD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2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4010" y="944724"/>
            <a:ext cx="11803980" cy="5425752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98801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+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66750"/>
          </a:xfrm>
          <a:prstGeom prst="rect">
            <a:avLst/>
          </a:prstGeom>
        </p:spPr>
        <p:txBody>
          <a:bodyPr anchor="ctr"/>
          <a:lstStyle>
            <a:lvl1pPr>
              <a:defRPr sz="3600"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2D51C3E-CDD8-73A2-E283-CFF5282D3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10" y="944724"/>
            <a:ext cx="11803980" cy="5425752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  <a:lvl2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2pPr>
            <a:lvl3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3pPr>
            <a:lvl4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4pPr>
            <a:lvl5pPr>
              <a:defRPr baseline="0">
                <a:latin typeface="Times New Roman" panose="0202060305040502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ECE83D4-9B6A-E23D-D0F6-5D0B23EB3746}"/>
              </a:ext>
            </a:extLst>
          </p:cNvPr>
          <p:cNvSpPr txBox="1"/>
          <p:nvPr userDrawn="1"/>
        </p:nvSpPr>
        <p:spPr>
          <a:xfrm>
            <a:off x="11604612" y="152636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232904BD-5C5F-49A7-9879-20C8AA9C36E5}" type="slidenum">
              <a:rPr lang="zh-CN" altLang="en-US" sz="2000" smtClean="0">
                <a:solidFill>
                  <a:schemeClr val="bg1">
                    <a:lumMod val="65000"/>
                  </a:schemeClr>
                </a:solidFill>
              </a:rPr>
              <a:t>‹#›</a:t>
            </a:fld>
            <a:endParaRPr lang="zh-CN" alt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8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5">
            <a:extLst>
              <a:ext uri="{FF2B5EF4-FFF2-40B4-BE49-F238E27FC236}">
                <a16:creationId xmlns:a16="http://schemas.microsoft.com/office/drawing/2014/main" id="{4D3FAF45-F4F7-6F5C-10B2-88FB64DA6C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2588"/>
            <a:ext cx="4748213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C661403-4653-361E-9027-4E2AC25843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23825"/>
            <a:ext cx="11080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1" descr="红色系校徽展开式.png">
            <a:extLst>
              <a:ext uri="{FF2B5EF4-FFF2-40B4-BE49-F238E27FC236}">
                <a16:creationId xmlns:a16="http://schemas.microsoft.com/office/drawing/2014/main" id="{2844512D-DBE8-F452-2D9B-E5432AFDE3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/>
          <a:srcRect b="-2881"/>
          <a:stretch>
            <a:fillRect/>
          </a:stretch>
        </p:blipFill>
        <p:spPr bwMode="auto">
          <a:xfrm>
            <a:off x="1640276" y="188640"/>
            <a:ext cx="2576225" cy="9690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5" descr="红色系校徽标准版">
            <a:extLst>
              <a:ext uri="{FF2B5EF4-FFF2-40B4-BE49-F238E27FC236}">
                <a16:creationId xmlns:a16="http://schemas.microsoft.com/office/drawing/2014/main" id="{CD697DA0-02BA-A0D9-32D3-78304280A0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515380" y="123825"/>
            <a:ext cx="1108075" cy="1108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63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>
            <a:extLst>
              <a:ext uri="{FF2B5EF4-FFF2-40B4-BE49-F238E27FC236}">
                <a16:creationId xmlns:a16="http://schemas.microsoft.com/office/drawing/2014/main" id="{00D83841-B31D-BEE5-04C9-A0DB3DAB1D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5525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1">
            <a:extLst>
              <a:ext uri="{FF2B5EF4-FFF2-40B4-BE49-F238E27FC236}">
                <a16:creationId xmlns:a16="http://schemas.microsoft.com/office/drawing/2014/main" id="{BAE7BCB3-FE86-65EC-426E-2414FB740F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65525"/>
            <a:ext cx="9144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0B308A2-1FB2-6B6C-1FCE-ECBE9DB0309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27013" y="4438650"/>
            <a:ext cx="1000918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6" name="图片 14">
            <a:extLst>
              <a:ext uri="{FF2B5EF4-FFF2-40B4-BE49-F238E27FC236}">
                <a16:creationId xmlns:a16="http://schemas.microsoft.com/office/drawing/2014/main" id="{A999D711-7AAD-593B-E23B-4CDE2F6390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4692650"/>
            <a:ext cx="125888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5">
            <a:extLst>
              <a:ext uri="{FF2B5EF4-FFF2-40B4-BE49-F238E27FC236}">
                <a16:creationId xmlns:a16="http://schemas.microsoft.com/office/drawing/2014/main" id="{C13DD068-EB0D-8BA4-AA34-FDBF049572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697413"/>
            <a:ext cx="1258887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1">
            <a:extLst>
              <a:ext uri="{FF2B5EF4-FFF2-40B4-BE49-F238E27FC236}">
                <a16:creationId xmlns:a16="http://schemas.microsoft.com/office/drawing/2014/main" id="{1695F75C-E6D3-A862-F9C2-76AD425460C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3824288"/>
            <a:ext cx="6553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9">
            <a:extLst>
              <a:ext uri="{FF2B5EF4-FFF2-40B4-BE49-F238E27FC236}">
                <a16:creationId xmlns:a16="http://schemas.microsoft.com/office/drawing/2014/main" id="{925FB529-13D6-B49F-2329-04619D802F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0" y="3824288"/>
            <a:ext cx="29527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2">
            <a:extLst>
              <a:ext uri="{FF2B5EF4-FFF2-40B4-BE49-F238E27FC236}">
                <a16:creationId xmlns:a16="http://schemas.microsoft.com/office/drawing/2014/main" id="{0AE38450-F791-45E0-02CA-156D123B334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4730750"/>
            <a:ext cx="1176337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77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>
            <a:extLst>
              <a:ext uri="{FF2B5EF4-FFF2-40B4-BE49-F238E27FC236}">
                <a16:creationId xmlns:a16="http://schemas.microsoft.com/office/drawing/2014/main" id="{76EBE1EB-4032-4B8F-A058-0BA16192F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1125538"/>
            <a:ext cx="109728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8EA6CFAB-7673-4CB6-B338-79E99070B0CA}"/>
              </a:ext>
            </a:extLst>
          </p:cNvPr>
          <p:cNvCxnSpPr/>
          <p:nvPr userDrawn="1"/>
        </p:nvCxnSpPr>
        <p:spPr bwMode="auto">
          <a:xfrm>
            <a:off x="1588" y="704850"/>
            <a:ext cx="12190412" cy="1588"/>
          </a:xfrm>
          <a:prstGeom prst="line">
            <a:avLst/>
          </a:prstGeom>
          <a:ln w="38100">
            <a:solidFill>
              <a:srgbClr val="D53D0D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BBF4B03F-E88A-4644-8690-6FD62B5212D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49213" y="6453188"/>
            <a:ext cx="7405688" cy="28575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4DCF7B6-2B79-4FF2-8FF2-B76F1ECFEC8E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356475" y="6850063"/>
            <a:ext cx="4841875" cy="0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8AB9B631-76BC-4605-8B4D-4820E11DFC5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7356475" y="6477000"/>
            <a:ext cx="0" cy="373063"/>
          </a:xfrm>
          <a:prstGeom prst="line">
            <a:avLst/>
          </a:prstGeom>
          <a:ln w="28575">
            <a:solidFill>
              <a:srgbClr val="F36A3F"/>
            </a:solidFill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31" name="图片 1">
            <a:extLst>
              <a:ext uri="{FF2B5EF4-FFF2-40B4-BE49-F238E27FC236}">
                <a16:creationId xmlns:a16="http://schemas.microsoft.com/office/drawing/2014/main" id="{56508AFD-09C0-4423-8323-C5B58CC5DD8D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6477000"/>
            <a:ext cx="4714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文本框 2">
            <a:extLst>
              <a:ext uri="{FF2B5EF4-FFF2-40B4-BE49-F238E27FC236}">
                <a16:creationId xmlns:a16="http://schemas.microsoft.com/office/drawing/2014/main" id="{9D21D666-9297-4BDD-A931-C5B1A3AB88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" y="6488113"/>
            <a:ext cx="7356475" cy="36988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>
              <a:defRPr/>
            </a:pPr>
            <a:r>
              <a:rPr lang="zh-CN" altLang="en-US" sz="1800" b="0" dirty="0">
                <a:latin typeface="+mn-ea"/>
                <a:ea typeface="+mn-ea"/>
              </a:rPr>
              <a:t>视图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zh-CN" altLang="en-US" sz="1800" b="0" dirty="0">
                <a:latin typeface="+mn-ea"/>
                <a:ea typeface="+mn-ea"/>
              </a:rPr>
              <a:t>幻灯片母版</a:t>
            </a:r>
            <a:r>
              <a:rPr lang="en-US" altLang="zh-CN" sz="1800" b="0" dirty="0">
                <a:latin typeface="+mn-ea"/>
                <a:ea typeface="+mn-ea"/>
              </a:rPr>
              <a:t>-</a:t>
            </a:r>
            <a:r>
              <a:rPr lang="zh-CN" altLang="en-US" sz="1800" b="0" dirty="0">
                <a:latin typeface="+mn-ea"/>
                <a:ea typeface="+mn-ea"/>
              </a:rPr>
              <a:t>填写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70" r:id="rId1"/>
    <p:sldLayoutId id="2147486577" r:id="rId2"/>
    <p:sldLayoutId id="2147486576" r:id="rId3"/>
    <p:sldLayoutId id="2147486578" r:id="rId4"/>
    <p:sldLayoutId id="2147486568" r:id="rId5"/>
    <p:sldLayoutId id="2147486579" r:id="rId6"/>
    <p:sldLayoutId id="2147486575" r:id="rId7"/>
    <p:sldLayoutId id="2147486574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Arial" panose="020B0604020202020204" pitchFamily="34" charset="0"/>
          <a:ea typeface="黑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黑体" pitchFamily="2" charset="-122"/>
          <a:ea typeface="黑体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1"/>
        </a:buBlip>
        <a:defRPr sz="2800">
          <a:solidFill>
            <a:srgbClr val="13398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5pPr>
      <a:lvl6pPr marL="25955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6pPr>
      <a:lvl7pPr marL="30527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7pPr>
      <a:lvl8pPr marL="3509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8pPr>
      <a:lvl9pPr marL="39671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>
            <a:extLst>
              <a:ext uri="{FF2B5EF4-FFF2-40B4-BE49-F238E27FC236}">
                <a16:creationId xmlns:a16="http://schemas.microsoft.com/office/drawing/2014/main" id="{F04B3C6D-02B3-4A97-912A-65C67034F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50" y="6237312"/>
            <a:ext cx="11732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/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19 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届中国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CAE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工程分析技术年会暨第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届中国数字仿真论坛，厦门，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2023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18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日</a:t>
            </a:r>
            <a:endParaRPr lang="en-US" altLang="zh-CN" sz="2400" dirty="0">
              <a:solidFill>
                <a:srgbClr val="0000FF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EC39016-713C-4928-B860-CADFF4A3B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38275"/>
            <a:ext cx="12192000" cy="1630363"/>
          </a:xfrm>
          <a:prstGeom prst="rect">
            <a:avLst/>
          </a:prstGeom>
          <a:noFill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>
              <a:defRPr/>
            </a:pP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漂浮式风机气动</a:t>
            </a:r>
            <a:r>
              <a:rPr lang="en-US" altLang="zh-CN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水动</a:t>
            </a:r>
            <a:r>
              <a:rPr lang="en-US" altLang="zh-CN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气弹性耦合</a:t>
            </a:r>
            <a:endParaRPr lang="en-US" altLang="zh-CN" sz="6000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6000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模拟技术与软件研发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9932D2B-A275-43BB-B7C8-726E919F4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5075" y="3212976"/>
            <a:ext cx="9721850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  <a:tabLst>
                <a:tab pos="2700338" algn="ctr"/>
                <a:tab pos="5400675" algn="r"/>
              </a:tabLst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tabLst>
                <a:tab pos="2700338" algn="ctr"/>
                <a:tab pos="5400675" algn="r"/>
              </a:tabLst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00338" algn="ctr"/>
                <a:tab pos="5400675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00338" algn="ctr"/>
                <a:tab pos="5400675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540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万 德 成</a:t>
            </a:r>
            <a:endParaRPr lang="en-US" altLang="zh-CN" sz="54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10000"/>
              </a:spcBef>
              <a:spcAft>
                <a:spcPts val="1200"/>
              </a:spcAft>
              <a:buSzTx/>
              <a:buFontTx/>
              <a:buNone/>
            </a:pPr>
            <a:r>
              <a:rPr lang="en-US" altLang="zh-CN" sz="2400" dirty="0">
                <a:solidFill>
                  <a:srgbClr val="7030A0"/>
                </a:solidFill>
                <a:ea typeface="楷体" panose="02010609060101010101" pitchFamily="49" charset="-122"/>
              </a:rPr>
              <a:t>     Email: dcwan@sjtu.edu.cn      URL: http://dcwan.sjtu.edu.cn/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altLang="zh-CN" sz="1800" dirty="0">
              <a:solidFill>
                <a:srgbClr val="BC041E"/>
              </a:solidFill>
              <a:ea typeface="楷体" panose="02010609060101010101" pitchFamily="49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3200" dirty="0">
                <a:solidFill>
                  <a:srgbClr val="BC041E"/>
                </a:solidFill>
                <a:ea typeface="楷体" panose="02010609060101010101" pitchFamily="49" charset="-122"/>
              </a:rPr>
              <a:t>船海计算水动力学研究中心</a:t>
            </a:r>
            <a:r>
              <a:rPr lang="en-US" altLang="zh-CN" sz="3200" dirty="0">
                <a:solidFill>
                  <a:srgbClr val="BC041E"/>
                </a:solidFill>
                <a:ea typeface="楷体" panose="02010609060101010101" pitchFamily="49" charset="-122"/>
              </a:rPr>
              <a:t>(CMHL)</a:t>
            </a:r>
            <a:endParaRPr lang="zh-CN" altLang="en-US" sz="3200" dirty="0">
              <a:solidFill>
                <a:srgbClr val="BC041E"/>
              </a:solidFill>
              <a:ea typeface="楷体" panose="02010609060101010101" pitchFamily="49" charset="-122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5400" dirty="0">
                <a:solidFill>
                  <a:srgbClr val="BF1301"/>
                </a:solidFill>
                <a:ea typeface="华文隶书" panose="02010800040101010101" pitchFamily="2" charset="-122"/>
              </a:rPr>
              <a:t>上 海 交 通 大 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FA7ADF-6AE2-48BB-2179-4C7728372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latin typeface="Segoe UI" panose="020B0502040204020203" pitchFamily="34" charset="0"/>
                <a:ea typeface="微软雅黑" panose="020B0503020204020204" pitchFamily="34" charset="-122"/>
                <a:sym typeface="Segoe UI" panose="020B0502040204020203" pitchFamily="34" charset="0"/>
              </a:rPr>
              <a:t>目  录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2BB6776F-CC7B-449D-80A3-1878CB68F2E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96975"/>
            <a:ext cx="12192000" cy="4978400"/>
          </a:xfrm>
        </p:spPr>
        <p:txBody>
          <a:bodyPr/>
          <a:lstStyle/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1. 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气弹性耦合分析研究背景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2.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风机气动性能预报方法与软件研发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3.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浮式平台水动性能预报方法与软件研发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4.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气弹性耦合方法与软件研发</a:t>
            </a:r>
            <a:endParaRPr lang="en-US" altLang="zh-CN" sz="36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5.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结论与展望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1">
            <a:extLst>
              <a:ext uri="{FF2B5EF4-FFF2-40B4-BE49-F238E27FC236}">
                <a16:creationId xmlns:a16="http://schemas.microsoft.com/office/drawing/2014/main" id="{07F4912C-5B56-4C0E-9E17-B98642FFF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679450"/>
            <a:ext cx="10340975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固定式基础海上风机的成本随水深的增加而急剧上升</a:t>
            </a:r>
            <a:endParaRPr lang="en-US" altLang="zh-CN" sz="2800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水深超过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米后，浮式基础的经济性优于固定式基础</a:t>
            </a:r>
          </a:p>
        </p:txBody>
      </p:sp>
      <p:grpSp>
        <p:nvGrpSpPr>
          <p:cNvPr id="15363" name="组合 51">
            <a:extLst>
              <a:ext uri="{FF2B5EF4-FFF2-40B4-BE49-F238E27FC236}">
                <a16:creationId xmlns:a16="http://schemas.microsoft.com/office/drawing/2014/main" id="{8A6DFA20-FD7A-4BD8-8605-E2A8E42FE171}"/>
              </a:ext>
            </a:extLst>
          </p:cNvPr>
          <p:cNvGrpSpPr>
            <a:grpSpLocks/>
          </p:cNvGrpSpPr>
          <p:nvPr/>
        </p:nvGrpSpPr>
        <p:grpSpPr bwMode="auto">
          <a:xfrm>
            <a:off x="623888" y="2335213"/>
            <a:ext cx="11341100" cy="4087812"/>
            <a:chOff x="628504" y="2646049"/>
            <a:chExt cx="8551073" cy="3844648"/>
          </a:xfrm>
        </p:grpSpPr>
        <p:sp>
          <p:nvSpPr>
            <p:cNvPr id="55" name="object 31">
              <a:extLst>
                <a:ext uri="{FF2B5EF4-FFF2-40B4-BE49-F238E27FC236}">
                  <a16:creationId xmlns:a16="http://schemas.microsoft.com/office/drawing/2014/main" id="{9D409E65-D041-45C5-A247-62E5485E6AFD}"/>
                </a:ext>
              </a:extLst>
            </p:cNvPr>
            <p:cNvSpPr txBox="1"/>
            <p:nvPr/>
          </p:nvSpPr>
          <p:spPr>
            <a:xfrm>
              <a:off x="628504" y="2984252"/>
              <a:ext cx="307777" cy="2183693"/>
            </a:xfrm>
            <a:prstGeom prst="rect">
              <a:avLst/>
            </a:prstGeom>
          </p:spPr>
          <p:txBody>
            <a:bodyPr vert="vert270" lIns="0" tIns="0" rIns="0" bIns="0">
              <a:spAutoFit/>
            </a:bodyPr>
            <a:lstStyle/>
            <a:p>
              <a:pPr marL="12700" algn="ctr">
                <a:lnSpc>
                  <a:spcPts val="2350"/>
                </a:lnSpc>
                <a:defRPr/>
              </a:pPr>
              <a:r>
                <a:rPr lang="zh-CN" altLang="en-US" b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风机基础</a:t>
              </a:r>
              <a:r>
                <a:rPr b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成</a:t>
              </a:r>
              <a:r>
                <a:rPr lang="zh-CN" altLang="en-US" b="0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本</a:t>
              </a:r>
            </a:p>
          </p:txBody>
        </p:sp>
        <p:grpSp>
          <p:nvGrpSpPr>
            <p:cNvPr id="15367" name="组合 55">
              <a:extLst>
                <a:ext uri="{FF2B5EF4-FFF2-40B4-BE49-F238E27FC236}">
                  <a16:creationId xmlns:a16="http://schemas.microsoft.com/office/drawing/2014/main" id="{A6A61CF3-A739-4176-9B7F-6802EECB00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8317" y="2646049"/>
              <a:ext cx="8241260" cy="3608275"/>
              <a:chOff x="881829" y="2853534"/>
              <a:chExt cx="8241260" cy="3608275"/>
            </a:xfrm>
          </p:grpSpPr>
          <p:sp>
            <p:nvSpPr>
              <p:cNvPr id="15369" name="object 13">
                <a:extLst>
                  <a:ext uri="{FF2B5EF4-FFF2-40B4-BE49-F238E27FC236}">
                    <a16:creationId xmlns:a16="http://schemas.microsoft.com/office/drawing/2014/main" id="{BFC5B7E5-8739-480D-BEBA-72E277A62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2853534"/>
                <a:ext cx="1392555" cy="3108960"/>
              </a:xfrm>
              <a:custGeom>
                <a:avLst/>
                <a:gdLst>
                  <a:gd name="T0" fmla="*/ 0 w 1392555"/>
                  <a:gd name="T1" fmla="*/ 3108422 h 3108960"/>
                  <a:gd name="T2" fmla="*/ 1392334 w 1392555"/>
                  <a:gd name="T3" fmla="*/ 3108422 h 3108960"/>
                  <a:gd name="T4" fmla="*/ 1392334 w 1392555"/>
                  <a:gd name="T5" fmla="*/ 0 h 3108960"/>
                  <a:gd name="T6" fmla="*/ 0 w 1392555"/>
                  <a:gd name="T7" fmla="*/ 0 h 3108960"/>
                  <a:gd name="T8" fmla="*/ 0 w 139255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92555" h="3108960">
                    <a:moveTo>
                      <a:pt x="0" y="3108422"/>
                    </a:moveTo>
                    <a:lnTo>
                      <a:pt x="1392334" y="3108422"/>
                    </a:lnTo>
                    <a:lnTo>
                      <a:pt x="1392334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0" name="object 14">
                <a:extLst>
                  <a:ext uri="{FF2B5EF4-FFF2-40B4-BE49-F238E27FC236}">
                    <a16:creationId xmlns:a16="http://schemas.microsoft.com/office/drawing/2014/main" id="{9FE47393-412C-4FDA-8962-4185A3106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2853534"/>
                <a:ext cx="1392555" cy="3108960"/>
              </a:xfrm>
              <a:custGeom>
                <a:avLst/>
                <a:gdLst>
                  <a:gd name="T0" fmla="*/ 0 w 1392555"/>
                  <a:gd name="T1" fmla="*/ 3108422 h 3108960"/>
                  <a:gd name="T2" fmla="*/ 1392334 w 1392555"/>
                  <a:gd name="T3" fmla="*/ 3108422 h 3108960"/>
                  <a:gd name="T4" fmla="*/ 1392334 w 1392555"/>
                  <a:gd name="T5" fmla="*/ 0 h 3108960"/>
                  <a:gd name="T6" fmla="*/ 0 w 1392555"/>
                  <a:gd name="T7" fmla="*/ 0 h 3108960"/>
                  <a:gd name="T8" fmla="*/ 0 w 139255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92555" h="3108960">
                    <a:moveTo>
                      <a:pt x="0" y="3108422"/>
                    </a:moveTo>
                    <a:lnTo>
                      <a:pt x="1392334" y="3108422"/>
                    </a:lnTo>
                    <a:lnTo>
                      <a:pt x="1392334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noFill/>
              <a:ln w="4750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1" name="object 15">
                <a:extLst>
                  <a:ext uri="{FF2B5EF4-FFF2-40B4-BE49-F238E27FC236}">
                    <a16:creationId xmlns:a16="http://schemas.microsoft.com/office/drawing/2014/main" id="{7164E121-5882-4510-B5CB-D6ED3884F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466" y="2853534"/>
                <a:ext cx="4455795" cy="3108960"/>
              </a:xfrm>
              <a:custGeom>
                <a:avLst/>
                <a:gdLst>
                  <a:gd name="T0" fmla="*/ 0 w 4455795"/>
                  <a:gd name="T1" fmla="*/ 3108422 h 3108960"/>
                  <a:gd name="T2" fmla="*/ 4455469 w 4455795"/>
                  <a:gd name="T3" fmla="*/ 3108422 h 3108960"/>
                  <a:gd name="T4" fmla="*/ 4455469 w 4455795"/>
                  <a:gd name="T5" fmla="*/ 0 h 3108960"/>
                  <a:gd name="T6" fmla="*/ 0 w 4455795"/>
                  <a:gd name="T7" fmla="*/ 0 h 3108960"/>
                  <a:gd name="T8" fmla="*/ 0 w 445579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5795" h="3108960">
                    <a:moveTo>
                      <a:pt x="0" y="3108422"/>
                    </a:moveTo>
                    <a:lnTo>
                      <a:pt x="4455469" y="3108422"/>
                    </a:lnTo>
                    <a:lnTo>
                      <a:pt x="4455469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2" name="object 16">
                <a:extLst>
                  <a:ext uri="{FF2B5EF4-FFF2-40B4-BE49-F238E27FC236}">
                    <a16:creationId xmlns:a16="http://schemas.microsoft.com/office/drawing/2014/main" id="{3B0A2841-FAF7-469C-910F-72920B0E9D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0466" y="2853534"/>
                <a:ext cx="4455795" cy="3108960"/>
              </a:xfrm>
              <a:custGeom>
                <a:avLst/>
                <a:gdLst>
                  <a:gd name="T0" fmla="*/ 0 w 4455795"/>
                  <a:gd name="T1" fmla="*/ 3108422 h 3108960"/>
                  <a:gd name="T2" fmla="*/ 4455470 w 4455795"/>
                  <a:gd name="T3" fmla="*/ 3108422 h 3108960"/>
                  <a:gd name="T4" fmla="*/ 4455470 w 4455795"/>
                  <a:gd name="T5" fmla="*/ 0 h 3108960"/>
                  <a:gd name="T6" fmla="*/ 0 w 4455795"/>
                  <a:gd name="T7" fmla="*/ 0 h 3108960"/>
                  <a:gd name="T8" fmla="*/ 0 w 445579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455795" h="3108960">
                    <a:moveTo>
                      <a:pt x="0" y="3108422"/>
                    </a:moveTo>
                    <a:lnTo>
                      <a:pt x="4455470" y="3108422"/>
                    </a:lnTo>
                    <a:lnTo>
                      <a:pt x="4455470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noFill/>
              <a:ln w="4343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3" name="object 17">
                <a:extLst>
                  <a:ext uri="{FF2B5EF4-FFF2-40B4-BE49-F238E27FC236}">
                    <a16:creationId xmlns:a16="http://schemas.microsoft.com/office/drawing/2014/main" id="{64B22BDC-AC3C-4D5D-9001-055DC52284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6548" y="4762676"/>
                <a:ext cx="1463040" cy="767715"/>
              </a:xfrm>
              <a:custGeom>
                <a:avLst/>
                <a:gdLst>
                  <a:gd name="T0" fmla="*/ 0 w 1463039"/>
                  <a:gd name="T1" fmla="*/ 767435 h 767714"/>
                  <a:gd name="T2" fmla="*/ 59038 w 1463039"/>
                  <a:gd name="T3" fmla="*/ 758214 h 767714"/>
                  <a:gd name="T4" fmla="*/ 117010 w 1463039"/>
                  <a:gd name="T5" fmla="*/ 748663 h 767714"/>
                  <a:gd name="T6" fmla="*/ 173917 w 1463039"/>
                  <a:gd name="T7" fmla="*/ 738739 h 767714"/>
                  <a:gd name="T8" fmla="*/ 229761 w 1463039"/>
                  <a:gd name="T9" fmla="*/ 728398 h 767714"/>
                  <a:gd name="T10" fmla="*/ 284543 w 1463039"/>
                  <a:gd name="T11" fmla="*/ 717596 h 767714"/>
                  <a:gd name="T12" fmla="*/ 338264 w 1463039"/>
                  <a:gd name="T13" fmla="*/ 706291 h 767714"/>
                  <a:gd name="T14" fmla="*/ 390927 w 1463039"/>
                  <a:gd name="T15" fmla="*/ 694438 h 767714"/>
                  <a:gd name="T16" fmla="*/ 442533 w 1463039"/>
                  <a:gd name="T17" fmla="*/ 681995 h 767714"/>
                  <a:gd name="T18" fmla="*/ 493083 w 1463039"/>
                  <a:gd name="T19" fmla="*/ 668917 h 767714"/>
                  <a:gd name="T20" fmla="*/ 542579 w 1463039"/>
                  <a:gd name="T21" fmla="*/ 655162 h 767714"/>
                  <a:gd name="T22" fmla="*/ 591022 w 1463039"/>
                  <a:gd name="T23" fmla="*/ 640686 h 767714"/>
                  <a:gd name="T24" fmla="*/ 638414 w 1463039"/>
                  <a:gd name="T25" fmla="*/ 625445 h 767714"/>
                  <a:gd name="T26" fmla="*/ 684757 w 1463039"/>
                  <a:gd name="T27" fmla="*/ 609396 h 767714"/>
                  <a:gd name="T28" fmla="*/ 730052 w 1463039"/>
                  <a:gd name="T29" fmla="*/ 592496 h 767714"/>
                  <a:gd name="T30" fmla="*/ 774307 w 1463039"/>
                  <a:gd name="T31" fmla="*/ 574701 h 767714"/>
                  <a:gd name="T32" fmla="*/ 817510 w 1463039"/>
                  <a:gd name="T33" fmla="*/ 555968 h 767714"/>
                  <a:gd name="T34" fmla="*/ 859671 w 1463039"/>
                  <a:gd name="T35" fmla="*/ 536253 h 767714"/>
                  <a:gd name="T36" fmla="*/ 900790 w 1463039"/>
                  <a:gd name="T37" fmla="*/ 515513 h 767714"/>
                  <a:gd name="T38" fmla="*/ 940869 w 1463039"/>
                  <a:gd name="T39" fmla="*/ 493704 h 767714"/>
                  <a:gd name="T40" fmla="*/ 979909 w 1463039"/>
                  <a:gd name="T41" fmla="*/ 470783 h 767714"/>
                  <a:gd name="T42" fmla="*/ 1017912 w 1463039"/>
                  <a:gd name="T43" fmla="*/ 446707 h 767714"/>
                  <a:gd name="T44" fmla="*/ 1054880 w 1463039"/>
                  <a:gd name="T45" fmla="*/ 421431 h 767714"/>
                  <a:gd name="T46" fmla="*/ 1090814 w 1463039"/>
                  <a:gd name="T47" fmla="*/ 394913 h 767714"/>
                  <a:gd name="T48" fmla="*/ 1125715 w 1463039"/>
                  <a:gd name="T49" fmla="*/ 367103 h 767714"/>
                  <a:gd name="T50" fmla="*/ 1127024 w 1463039"/>
                  <a:gd name="T51" fmla="*/ 366598 h 767714"/>
                  <a:gd name="T52" fmla="*/ 1176535 w 1463039"/>
                  <a:gd name="T53" fmla="*/ 323523 h 767714"/>
                  <a:gd name="T54" fmla="*/ 1223482 w 1463039"/>
                  <a:gd name="T55" fmla="*/ 278755 h 767714"/>
                  <a:gd name="T56" fmla="*/ 1267500 w 1463039"/>
                  <a:gd name="T57" fmla="*/ 233465 h 767714"/>
                  <a:gd name="T58" fmla="*/ 1308222 w 1463039"/>
                  <a:gd name="T59" fmla="*/ 188820 h 767714"/>
                  <a:gd name="T60" fmla="*/ 1345281 w 1463039"/>
                  <a:gd name="T61" fmla="*/ 145991 h 767714"/>
                  <a:gd name="T62" fmla="*/ 1378312 w 1463039"/>
                  <a:gd name="T63" fmla="*/ 106147 h 767714"/>
                  <a:gd name="T64" fmla="*/ 1406946 w 1463039"/>
                  <a:gd name="T65" fmla="*/ 70456 h 767714"/>
                  <a:gd name="T66" fmla="*/ 1430817 w 1463039"/>
                  <a:gd name="T67" fmla="*/ 40088 h 767714"/>
                  <a:gd name="T68" fmla="*/ 1449560 w 1463039"/>
                  <a:gd name="T69" fmla="*/ 16213 h 767714"/>
                  <a:gd name="T70" fmla="*/ 1462807 w 1463039"/>
                  <a:gd name="T71" fmla="*/ 0 h 76771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463039" h="767714">
                    <a:moveTo>
                      <a:pt x="0" y="767429"/>
                    </a:moveTo>
                    <a:lnTo>
                      <a:pt x="59038" y="758208"/>
                    </a:lnTo>
                    <a:lnTo>
                      <a:pt x="117010" y="748657"/>
                    </a:lnTo>
                    <a:lnTo>
                      <a:pt x="173917" y="738733"/>
                    </a:lnTo>
                    <a:lnTo>
                      <a:pt x="229761" y="728392"/>
                    </a:lnTo>
                    <a:lnTo>
                      <a:pt x="284543" y="717590"/>
                    </a:lnTo>
                    <a:lnTo>
                      <a:pt x="338264" y="706285"/>
                    </a:lnTo>
                    <a:lnTo>
                      <a:pt x="390927" y="694432"/>
                    </a:lnTo>
                    <a:lnTo>
                      <a:pt x="442533" y="681989"/>
                    </a:lnTo>
                    <a:lnTo>
                      <a:pt x="493083" y="668911"/>
                    </a:lnTo>
                    <a:lnTo>
                      <a:pt x="542579" y="655156"/>
                    </a:lnTo>
                    <a:lnTo>
                      <a:pt x="591022" y="640680"/>
                    </a:lnTo>
                    <a:lnTo>
                      <a:pt x="638414" y="625439"/>
                    </a:lnTo>
                    <a:lnTo>
                      <a:pt x="684757" y="609390"/>
                    </a:lnTo>
                    <a:lnTo>
                      <a:pt x="730052" y="592490"/>
                    </a:lnTo>
                    <a:lnTo>
                      <a:pt x="774301" y="574695"/>
                    </a:lnTo>
                    <a:lnTo>
                      <a:pt x="817504" y="555962"/>
                    </a:lnTo>
                    <a:lnTo>
                      <a:pt x="859665" y="536247"/>
                    </a:lnTo>
                    <a:lnTo>
                      <a:pt x="900784" y="515507"/>
                    </a:lnTo>
                    <a:lnTo>
                      <a:pt x="940863" y="493698"/>
                    </a:lnTo>
                    <a:lnTo>
                      <a:pt x="979903" y="470777"/>
                    </a:lnTo>
                    <a:lnTo>
                      <a:pt x="1017906" y="446701"/>
                    </a:lnTo>
                    <a:lnTo>
                      <a:pt x="1054874" y="421425"/>
                    </a:lnTo>
                    <a:lnTo>
                      <a:pt x="1090808" y="394907"/>
                    </a:lnTo>
                    <a:lnTo>
                      <a:pt x="1125709" y="367103"/>
                    </a:lnTo>
                    <a:lnTo>
                      <a:pt x="1127018" y="366598"/>
                    </a:lnTo>
                    <a:lnTo>
                      <a:pt x="1176529" y="323523"/>
                    </a:lnTo>
                    <a:lnTo>
                      <a:pt x="1223476" y="278755"/>
                    </a:lnTo>
                    <a:lnTo>
                      <a:pt x="1267494" y="233465"/>
                    </a:lnTo>
                    <a:lnTo>
                      <a:pt x="1308216" y="188820"/>
                    </a:lnTo>
                    <a:lnTo>
                      <a:pt x="1345275" y="145991"/>
                    </a:lnTo>
                    <a:lnTo>
                      <a:pt x="1378306" y="106147"/>
                    </a:lnTo>
                    <a:lnTo>
                      <a:pt x="1406940" y="70456"/>
                    </a:lnTo>
                    <a:lnTo>
                      <a:pt x="1430811" y="40088"/>
                    </a:lnTo>
                    <a:lnTo>
                      <a:pt x="1449554" y="16213"/>
                    </a:lnTo>
                    <a:lnTo>
                      <a:pt x="1462801" y="0"/>
                    </a:lnTo>
                  </a:path>
                </a:pathLst>
              </a:custGeom>
              <a:noFill/>
              <a:ln w="102078">
                <a:solidFill>
                  <a:srgbClr val="006F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4" name="object 18">
                <a:extLst>
                  <a:ext uri="{FF2B5EF4-FFF2-40B4-BE49-F238E27FC236}">
                    <a16:creationId xmlns:a16="http://schemas.microsoft.com/office/drawing/2014/main" id="{3B8EE387-0DB1-4ED2-B91E-ED8942ECCD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5" name="object 19">
                <a:extLst>
                  <a:ext uri="{FF2B5EF4-FFF2-40B4-BE49-F238E27FC236}">
                    <a16:creationId xmlns:a16="http://schemas.microsoft.com/office/drawing/2014/main" id="{6716695E-A003-4722-9A02-1FF5CFC56A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791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6" name="object 20">
                <a:extLst>
                  <a:ext uri="{FF2B5EF4-FFF2-40B4-BE49-F238E27FC236}">
                    <a16:creationId xmlns:a16="http://schemas.microsoft.com/office/drawing/2014/main" id="{F80A0857-B43A-4D59-921E-BE0E152F82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7816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7" name="object 21">
                <a:extLst>
                  <a:ext uri="{FF2B5EF4-FFF2-40B4-BE49-F238E27FC236}">
                    <a16:creationId xmlns:a16="http://schemas.microsoft.com/office/drawing/2014/main" id="{C2E9BE2D-649C-446E-975A-5E19CF0532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6498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8" name="object 22">
                <a:extLst>
                  <a:ext uri="{FF2B5EF4-FFF2-40B4-BE49-F238E27FC236}">
                    <a16:creationId xmlns:a16="http://schemas.microsoft.com/office/drawing/2014/main" id="{AB0A00DA-0371-4732-A0BF-7E167FAC4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60523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79" name="object 23">
                <a:extLst>
                  <a:ext uri="{FF2B5EF4-FFF2-40B4-BE49-F238E27FC236}">
                    <a16:creationId xmlns:a16="http://schemas.microsoft.com/office/drawing/2014/main" id="{46E5F5C8-95C8-4FE6-ACC8-9857476B2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548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0" name="object 24">
                <a:extLst>
                  <a:ext uri="{FF2B5EF4-FFF2-40B4-BE49-F238E27FC236}">
                    <a16:creationId xmlns:a16="http://schemas.microsoft.com/office/drawing/2014/main" id="{F853F6A0-E008-4CDA-A69E-9A9502764B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63229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1" name="object 25">
                <a:extLst>
                  <a:ext uri="{FF2B5EF4-FFF2-40B4-BE49-F238E27FC236}">
                    <a16:creationId xmlns:a16="http://schemas.microsoft.com/office/drawing/2014/main" id="{83B3AD66-7FDE-44D1-AD03-EF266661B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7254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2" name="object 26">
                <a:extLst>
                  <a:ext uri="{FF2B5EF4-FFF2-40B4-BE49-F238E27FC236}">
                    <a16:creationId xmlns:a16="http://schemas.microsoft.com/office/drawing/2014/main" id="{F9F2E170-D445-4E05-82C6-D6D4E89799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65936" y="5961956"/>
                <a:ext cx="0" cy="61594"/>
              </a:xfrm>
              <a:custGeom>
                <a:avLst/>
                <a:gdLst>
                  <a:gd name="T0" fmla="*/ 61183 h 61595"/>
                  <a:gd name="T1" fmla="*/ 0 h 6159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61595">
                    <a:moveTo>
                      <a:pt x="0" y="61189"/>
                    </a:moveTo>
                    <a:lnTo>
                      <a:pt x="0" y="0"/>
                    </a:lnTo>
                  </a:path>
                </a:pathLst>
              </a:custGeom>
              <a:noFill/>
              <a:ln w="19541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3" name="object 27">
                <a:extLst>
                  <a:ext uri="{FF2B5EF4-FFF2-40B4-BE49-F238E27FC236}">
                    <a16:creationId xmlns:a16="http://schemas.microsoft.com/office/drawing/2014/main" id="{94E532DF-F22F-476A-AC7C-657E5A6D2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1829" y="5961956"/>
                <a:ext cx="73660" cy="0"/>
              </a:xfrm>
              <a:custGeom>
                <a:avLst/>
                <a:gdLst>
                  <a:gd name="T0" fmla="*/ 0 w 73659"/>
                  <a:gd name="T1" fmla="*/ 73286 w 73659"/>
                  <a:gd name="T2" fmla="*/ 0 60000 65536"/>
                  <a:gd name="T3" fmla="*/ 0 60000 65536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0" t="0" r="r" b="b"/>
                <a:pathLst>
                  <a:path w="73659">
                    <a:moveTo>
                      <a:pt x="0" y="0"/>
                    </a:moveTo>
                    <a:lnTo>
                      <a:pt x="73280" y="0"/>
                    </a:lnTo>
                  </a:path>
                </a:pathLst>
              </a:custGeom>
              <a:noFill/>
              <a:ln w="16317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4" name="object 28">
                <a:extLst>
                  <a:ext uri="{FF2B5EF4-FFF2-40B4-BE49-F238E27FC236}">
                    <a16:creationId xmlns:a16="http://schemas.microsoft.com/office/drawing/2014/main" id="{3878CAF8-07F8-40B2-A902-CECF190A8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444" y="2853534"/>
                <a:ext cx="1363345" cy="3108960"/>
              </a:xfrm>
              <a:custGeom>
                <a:avLst/>
                <a:gdLst>
                  <a:gd name="T0" fmla="*/ 0 w 1363345"/>
                  <a:gd name="T1" fmla="*/ 3108422 h 3108960"/>
                  <a:gd name="T2" fmla="*/ 1363022 w 1363345"/>
                  <a:gd name="T3" fmla="*/ 3108422 h 3108960"/>
                  <a:gd name="T4" fmla="*/ 1363022 w 1363345"/>
                  <a:gd name="T5" fmla="*/ 0 h 3108960"/>
                  <a:gd name="T6" fmla="*/ 0 w 1363345"/>
                  <a:gd name="T7" fmla="*/ 0 h 3108960"/>
                  <a:gd name="T8" fmla="*/ 0 w 136334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3345" h="3108960">
                    <a:moveTo>
                      <a:pt x="0" y="3108422"/>
                    </a:moveTo>
                    <a:lnTo>
                      <a:pt x="1363022" y="3108422"/>
                    </a:lnTo>
                    <a:lnTo>
                      <a:pt x="1363022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solidFill>
                <a:srgbClr val="F9EA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5" name="object 29">
                <a:extLst>
                  <a:ext uri="{FF2B5EF4-FFF2-40B4-BE49-F238E27FC236}">
                    <a16:creationId xmlns:a16="http://schemas.microsoft.com/office/drawing/2014/main" id="{A9022223-27FE-4DA6-9875-F71C4F7D58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444" y="2853534"/>
                <a:ext cx="1363345" cy="3108960"/>
              </a:xfrm>
              <a:custGeom>
                <a:avLst/>
                <a:gdLst>
                  <a:gd name="T0" fmla="*/ 0 w 1363345"/>
                  <a:gd name="T1" fmla="*/ 3108422 h 3108960"/>
                  <a:gd name="T2" fmla="*/ 1363022 w 1363345"/>
                  <a:gd name="T3" fmla="*/ 3108422 h 3108960"/>
                  <a:gd name="T4" fmla="*/ 1363022 w 1363345"/>
                  <a:gd name="T5" fmla="*/ 0 h 3108960"/>
                  <a:gd name="T6" fmla="*/ 0 w 1363345"/>
                  <a:gd name="T7" fmla="*/ 0 h 3108960"/>
                  <a:gd name="T8" fmla="*/ 0 w 1363345"/>
                  <a:gd name="T9" fmla="*/ 3108422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3345" h="3108960">
                    <a:moveTo>
                      <a:pt x="0" y="3108422"/>
                    </a:moveTo>
                    <a:lnTo>
                      <a:pt x="1363022" y="3108422"/>
                    </a:lnTo>
                    <a:lnTo>
                      <a:pt x="1363022" y="0"/>
                    </a:lnTo>
                    <a:lnTo>
                      <a:pt x="0" y="0"/>
                    </a:lnTo>
                    <a:lnTo>
                      <a:pt x="0" y="3108422"/>
                    </a:lnTo>
                    <a:close/>
                  </a:path>
                </a:pathLst>
              </a:custGeom>
              <a:noFill/>
              <a:ln w="4755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86" name="object 30">
                <a:extLst>
                  <a:ext uri="{FF2B5EF4-FFF2-40B4-BE49-F238E27FC236}">
                    <a16:creationId xmlns:a16="http://schemas.microsoft.com/office/drawing/2014/main" id="{E167AEA1-4B2D-4F7E-A5EF-B07C9E1F1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30278" y="3012659"/>
                <a:ext cx="4947920" cy="1810385"/>
              </a:xfrm>
              <a:custGeom>
                <a:avLst/>
                <a:gdLst>
                  <a:gd name="T0" fmla="*/ 45351 w 4947920"/>
                  <a:gd name="T1" fmla="*/ 1789287 h 1810385"/>
                  <a:gd name="T2" fmla="*/ 136282 w 4947920"/>
                  <a:gd name="T3" fmla="*/ 1747314 h 1810385"/>
                  <a:gd name="T4" fmla="*/ 227522 w 4947920"/>
                  <a:gd name="T5" fmla="*/ 1705252 h 1810385"/>
                  <a:gd name="T6" fmla="*/ 319083 w 4947920"/>
                  <a:gd name="T7" fmla="*/ 1663140 h 1810385"/>
                  <a:gd name="T8" fmla="*/ 410972 w 4947920"/>
                  <a:gd name="T9" fmla="*/ 1621021 h 1810385"/>
                  <a:gd name="T10" fmla="*/ 503201 w 4947920"/>
                  <a:gd name="T11" fmla="*/ 1578933 h 1810385"/>
                  <a:gd name="T12" fmla="*/ 595778 w 4947920"/>
                  <a:gd name="T13" fmla="*/ 1536918 h 1810385"/>
                  <a:gd name="T14" fmla="*/ 688713 w 4947920"/>
                  <a:gd name="T15" fmla="*/ 1495017 h 1810385"/>
                  <a:gd name="T16" fmla="*/ 782015 w 4947920"/>
                  <a:gd name="T17" fmla="*/ 1453270 h 1810385"/>
                  <a:gd name="T18" fmla="*/ 875694 w 4947920"/>
                  <a:gd name="T19" fmla="*/ 1411717 h 1810385"/>
                  <a:gd name="T20" fmla="*/ 969760 w 4947920"/>
                  <a:gd name="T21" fmla="*/ 1370400 h 1810385"/>
                  <a:gd name="T22" fmla="*/ 1064221 w 4947920"/>
                  <a:gd name="T23" fmla="*/ 1329358 h 1810385"/>
                  <a:gd name="T24" fmla="*/ 1159088 w 4947920"/>
                  <a:gd name="T25" fmla="*/ 1288632 h 1810385"/>
                  <a:gd name="T26" fmla="*/ 1254371 w 4947920"/>
                  <a:gd name="T27" fmla="*/ 1248264 h 1810385"/>
                  <a:gd name="T28" fmla="*/ 1295318 w 4947920"/>
                  <a:gd name="T29" fmla="*/ 1228178 h 1810385"/>
                  <a:gd name="T30" fmla="*/ 1389862 w 4947920"/>
                  <a:gd name="T31" fmla="*/ 1188312 h 1810385"/>
                  <a:gd name="T32" fmla="*/ 1484558 w 4947920"/>
                  <a:gd name="T33" fmla="*/ 1148865 h 1810385"/>
                  <a:gd name="T34" fmla="*/ 1579358 w 4947920"/>
                  <a:gd name="T35" fmla="*/ 1109853 h 1810385"/>
                  <a:gd name="T36" fmla="*/ 1674212 w 4947920"/>
                  <a:gd name="T37" fmla="*/ 1071292 h 1810385"/>
                  <a:gd name="T38" fmla="*/ 1769073 w 4947920"/>
                  <a:gd name="T39" fmla="*/ 1033198 h 1810385"/>
                  <a:gd name="T40" fmla="*/ 1863893 w 4947920"/>
                  <a:gd name="T41" fmla="*/ 995585 h 1810385"/>
                  <a:gd name="T42" fmla="*/ 1958623 w 4947920"/>
                  <a:gd name="T43" fmla="*/ 958471 h 1810385"/>
                  <a:gd name="T44" fmla="*/ 2053215 w 4947920"/>
                  <a:gd name="T45" fmla="*/ 921869 h 1810385"/>
                  <a:gd name="T46" fmla="*/ 2147621 w 4947920"/>
                  <a:gd name="T47" fmla="*/ 885797 h 1810385"/>
                  <a:gd name="T48" fmla="*/ 2241791 w 4947920"/>
                  <a:gd name="T49" fmla="*/ 850270 h 1810385"/>
                  <a:gd name="T50" fmla="*/ 2335679 w 4947920"/>
                  <a:gd name="T51" fmla="*/ 815303 h 1810385"/>
                  <a:gd name="T52" fmla="*/ 2429236 w 4947920"/>
                  <a:gd name="T53" fmla="*/ 780913 h 1810385"/>
                  <a:gd name="T54" fmla="*/ 2522413 w 4947920"/>
                  <a:gd name="T55" fmla="*/ 747114 h 1810385"/>
                  <a:gd name="T56" fmla="*/ 2615162 w 4947920"/>
                  <a:gd name="T57" fmla="*/ 713922 h 1810385"/>
                  <a:gd name="T58" fmla="*/ 2655694 w 4947920"/>
                  <a:gd name="T59" fmla="*/ 695927 h 1810385"/>
                  <a:gd name="T60" fmla="*/ 2753076 w 4947920"/>
                  <a:gd name="T61" fmla="*/ 660972 h 1810385"/>
                  <a:gd name="T62" fmla="*/ 2849802 w 4947920"/>
                  <a:gd name="T63" fmla="*/ 626662 h 1810385"/>
                  <a:gd name="T64" fmla="*/ 2945965 w 4947920"/>
                  <a:gd name="T65" fmla="*/ 592975 h 1810385"/>
                  <a:gd name="T66" fmla="*/ 3041659 w 4947920"/>
                  <a:gd name="T67" fmla="*/ 559886 h 1810385"/>
                  <a:gd name="T68" fmla="*/ 3136977 w 4947920"/>
                  <a:gd name="T69" fmla="*/ 527372 h 1810385"/>
                  <a:gd name="T70" fmla="*/ 3232012 w 4947920"/>
                  <a:gd name="T71" fmla="*/ 495408 h 1810385"/>
                  <a:gd name="T72" fmla="*/ 3326859 w 4947920"/>
                  <a:gd name="T73" fmla="*/ 463971 h 1810385"/>
                  <a:gd name="T74" fmla="*/ 3421610 w 4947920"/>
                  <a:gd name="T75" fmla="*/ 433036 h 1810385"/>
                  <a:gd name="T76" fmla="*/ 3516360 w 4947920"/>
                  <a:gd name="T77" fmla="*/ 402581 h 1810385"/>
                  <a:gd name="T78" fmla="*/ 3611200 w 4947920"/>
                  <a:gd name="T79" fmla="*/ 372580 h 1810385"/>
                  <a:gd name="T80" fmla="*/ 3706225 w 4947920"/>
                  <a:gd name="T81" fmla="*/ 343010 h 1810385"/>
                  <a:gd name="T82" fmla="*/ 3801528 w 4947920"/>
                  <a:gd name="T83" fmla="*/ 313847 h 1810385"/>
                  <a:gd name="T84" fmla="*/ 3897203 w 4947920"/>
                  <a:gd name="T85" fmla="*/ 285068 h 1810385"/>
                  <a:gd name="T86" fmla="*/ 3993343 w 4947920"/>
                  <a:gd name="T87" fmla="*/ 256648 h 1810385"/>
                  <a:gd name="T88" fmla="*/ 4090041 w 4947920"/>
                  <a:gd name="T89" fmla="*/ 228563 h 1810385"/>
                  <a:gd name="T90" fmla="*/ 4187391 w 4947920"/>
                  <a:gd name="T91" fmla="*/ 200789 h 1810385"/>
                  <a:gd name="T92" fmla="*/ 4285486 w 4947920"/>
                  <a:gd name="T93" fmla="*/ 173303 h 1810385"/>
                  <a:gd name="T94" fmla="*/ 4384420 w 4947920"/>
                  <a:gd name="T95" fmla="*/ 146080 h 1810385"/>
                  <a:gd name="T96" fmla="*/ 4484286 w 4947920"/>
                  <a:gd name="T97" fmla="*/ 119098 h 1810385"/>
                  <a:gd name="T98" fmla="*/ 4585177 w 4947920"/>
                  <a:gd name="T99" fmla="*/ 92330 h 1810385"/>
                  <a:gd name="T100" fmla="*/ 4687187 w 4947920"/>
                  <a:gd name="T101" fmla="*/ 65755 h 1810385"/>
                  <a:gd name="T102" fmla="*/ 4790410 w 4947920"/>
                  <a:gd name="T103" fmla="*/ 39348 h 1810385"/>
                  <a:gd name="T104" fmla="*/ 4894938 w 4947920"/>
                  <a:gd name="T105" fmla="*/ 13085 h 1810385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4947920" h="1810385">
                    <a:moveTo>
                      <a:pt x="0" y="1810227"/>
                    </a:moveTo>
                    <a:lnTo>
                      <a:pt x="45351" y="1789287"/>
                    </a:lnTo>
                    <a:lnTo>
                      <a:pt x="90778" y="1768315"/>
                    </a:lnTo>
                    <a:lnTo>
                      <a:pt x="136282" y="1747314"/>
                    </a:lnTo>
                    <a:lnTo>
                      <a:pt x="181863" y="1726292"/>
                    </a:lnTo>
                    <a:lnTo>
                      <a:pt x="227522" y="1705252"/>
                    </a:lnTo>
                    <a:lnTo>
                      <a:pt x="273262" y="1684200"/>
                    </a:lnTo>
                    <a:lnTo>
                      <a:pt x="319083" y="1663140"/>
                    </a:lnTo>
                    <a:lnTo>
                      <a:pt x="364986" y="1642079"/>
                    </a:lnTo>
                    <a:lnTo>
                      <a:pt x="410972" y="1621021"/>
                    </a:lnTo>
                    <a:lnTo>
                      <a:pt x="457044" y="1599970"/>
                    </a:lnTo>
                    <a:lnTo>
                      <a:pt x="503201" y="1578933"/>
                    </a:lnTo>
                    <a:lnTo>
                      <a:pt x="549445" y="1557914"/>
                    </a:lnTo>
                    <a:lnTo>
                      <a:pt x="595778" y="1536918"/>
                    </a:lnTo>
                    <a:lnTo>
                      <a:pt x="642200" y="1515951"/>
                    </a:lnTo>
                    <a:lnTo>
                      <a:pt x="688713" y="1495017"/>
                    </a:lnTo>
                    <a:lnTo>
                      <a:pt x="735317" y="1474122"/>
                    </a:lnTo>
                    <a:lnTo>
                      <a:pt x="782015" y="1453270"/>
                    </a:lnTo>
                    <a:lnTo>
                      <a:pt x="828807" y="1432467"/>
                    </a:lnTo>
                    <a:lnTo>
                      <a:pt x="875694" y="1411717"/>
                    </a:lnTo>
                    <a:lnTo>
                      <a:pt x="922678" y="1391026"/>
                    </a:lnTo>
                    <a:lnTo>
                      <a:pt x="969760" y="1370400"/>
                    </a:lnTo>
                    <a:lnTo>
                      <a:pt x="1016940" y="1349842"/>
                    </a:lnTo>
                    <a:lnTo>
                      <a:pt x="1064221" y="1329358"/>
                    </a:lnTo>
                    <a:lnTo>
                      <a:pt x="1111604" y="1308953"/>
                    </a:lnTo>
                    <a:lnTo>
                      <a:pt x="1159088" y="1288632"/>
                    </a:lnTo>
                    <a:lnTo>
                      <a:pt x="1206677" y="1268401"/>
                    </a:lnTo>
                    <a:lnTo>
                      <a:pt x="1254371" y="1248264"/>
                    </a:lnTo>
                    <a:lnTo>
                      <a:pt x="1248117" y="1248264"/>
                    </a:lnTo>
                    <a:lnTo>
                      <a:pt x="1295318" y="1228178"/>
                    </a:lnTo>
                    <a:lnTo>
                      <a:pt x="1342568" y="1208194"/>
                    </a:lnTo>
                    <a:lnTo>
                      <a:pt x="1389862" y="1188312"/>
                    </a:lnTo>
                    <a:lnTo>
                      <a:pt x="1437194" y="1168535"/>
                    </a:lnTo>
                    <a:lnTo>
                      <a:pt x="1484558" y="1148865"/>
                    </a:lnTo>
                    <a:lnTo>
                      <a:pt x="1531948" y="1129304"/>
                    </a:lnTo>
                    <a:lnTo>
                      <a:pt x="1579358" y="1109853"/>
                    </a:lnTo>
                    <a:lnTo>
                      <a:pt x="1626781" y="1090515"/>
                    </a:lnTo>
                    <a:lnTo>
                      <a:pt x="1674212" y="1071292"/>
                    </a:lnTo>
                    <a:lnTo>
                      <a:pt x="1721645" y="1052186"/>
                    </a:lnTo>
                    <a:lnTo>
                      <a:pt x="1769073" y="1033198"/>
                    </a:lnTo>
                    <a:lnTo>
                      <a:pt x="1816492" y="1014330"/>
                    </a:lnTo>
                    <a:lnTo>
                      <a:pt x="1863893" y="995585"/>
                    </a:lnTo>
                    <a:lnTo>
                      <a:pt x="1911272" y="976965"/>
                    </a:lnTo>
                    <a:lnTo>
                      <a:pt x="1958623" y="958471"/>
                    </a:lnTo>
                    <a:lnTo>
                      <a:pt x="2005939" y="940105"/>
                    </a:lnTo>
                    <a:lnTo>
                      <a:pt x="2053215" y="921869"/>
                    </a:lnTo>
                    <a:lnTo>
                      <a:pt x="2100444" y="903766"/>
                    </a:lnTo>
                    <a:lnTo>
                      <a:pt x="2147621" y="885797"/>
                    </a:lnTo>
                    <a:lnTo>
                      <a:pt x="2194738" y="867965"/>
                    </a:lnTo>
                    <a:lnTo>
                      <a:pt x="2241791" y="850270"/>
                    </a:lnTo>
                    <a:lnTo>
                      <a:pt x="2288774" y="832716"/>
                    </a:lnTo>
                    <a:lnTo>
                      <a:pt x="2335679" y="815303"/>
                    </a:lnTo>
                    <a:lnTo>
                      <a:pt x="2382502" y="798035"/>
                    </a:lnTo>
                    <a:lnTo>
                      <a:pt x="2429236" y="780913"/>
                    </a:lnTo>
                    <a:lnTo>
                      <a:pt x="2475875" y="763938"/>
                    </a:lnTo>
                    <a:lnTo>
                      <a:pt x="2522413" y="747114"/>
                    </a:lnTo>
                    <a:lnTo>
                      <a:pt x="2568844" y="730441"/>
                    </a:lnTo>
                    <a:lnTo>
                      <a:pt x="2615162" y="713922"/>
                    </a:lnTo>
                    <a:lnTo>
                      <a:pt x="2661361" y="697559"/>
                    </a:lnTo>
                    <a:lnTo>
                      <a:pt x="2655694" y="695927"/>
                    </a:lnTo>
                    <a:lnTo>
                      <a:pt x="2704473" y="678367"/>
                    </a:lnTo>
                    <a:lnTo>
                      <a:pt x="2753076" y="660972"/>
                    </a:lnTo>
                    <a:lnTo>
                      <a:pt x="2801515" y="643738"/>
                    </a:lnTo>
                    <a:lnTo>
                      <a:pt x="2849802" y="626662"/>
                    </a:lnTo>
                    <a:lnTo>
                      <a:pt x="2897948" y="609742"/>
                    </a:lnTo>
                    <a:lnTo>
                      <a:pt x="2945965" y="592975"/>
                    </a:lnTo>
                    <a:lnTo>
                      <a:pt x="2993865" y="576357"/>
                    </a:lnTo>
                    <a:lnTo>
                      <a:pt x="3041659" y="559886"/>
                    </a:lnTo>
                    <a:lnTo>
                      <a:pt x="3089359" y="543559"/>
                    </a:lnTo>
                    <a:lnTo>
                      <a:pt x="3136977" y="527372"/>
                    </a:lnTo>
                    <a:lnTo>
                      <a:pt x="3184524" y="511322"/>
                    </a:lnTo>
                    <a:lnTo>
                      <a:pt x="3232012" y="495408"/>
                    </a:lnTo>
                    <a:lnTo>
                      <a:pt x="3279454" y="479625"/>
                    </a:lnTo>
                    <a:lnTo>
                      <a:pt x="3326859" y="463971"/>
                    </a:lnTo>
                    <a:lnTo>
                      <a:pt x="3374241" y="448442"/>
                    </a:lnTo>
                    <a:lnTo>
                      <a:pt x="3421610" y="433036"/>
                    </a:lnTo>
                    <a:lnTo>
                      <a:pt x="3468979" y="417750"/>
                    </a:lnTo>
                    <a:lnTo>
                      <a:pt x="3516360" y="402581"/>
                    </a:lnTo>
                    <a:lnTo>
                      <a:pt x="3563763" y="387525"/>
                    </a:lnTo>
                    <a:lnTo>
                      <a:pt x="3611200" y="372580"/>
                    </a:lnTo>
                    <a:lnTo>
                      <a:pt x="3658684" y="357743"/>
                    </a:lnTo>
                    <a:lnTo>
                      <a:pt x="3706225" y="343010"/>
                    </a:lnTo>
                    <a:lnTo>
                      <a:pt x="3753836" y="328379"/>
                    </a:lnTo>
                    <a:lnTo>
                      <a:pt x="3801528" y="313847"/>
                    </a:lnTo>
                    <a:lnTo>
                      <a:pt x="3849313" y="299411"/>
                    </a:lnTo>
                    <a:lnTo>
                      <a:pt x="3897203" y="285068"/>
                    </a:lnTo>
                    <a:lnTo>
                      <a:pt x="3945209" y="270814"/>
                    </a:lnTo>
                    <a:lnTo>
                      <a:pt x="3993343" y="256648"/>
                    </a:lnTo>
                    <a:lnTo>
                      <a:pt x="4041616" y="242565"/>
                    </a:lnTo>
                    <a:lnTo>
                      <a:pt x="4090041" y="228563"/>
                    </a:lnTo>
                    <a:lnTo>
                      <a:pt x="4138629" y="214638"/>
                    </a:lnTo>
                    <a:lnTo>
                      <a:pt x="4187391" y="200789"/>
                    </a:lnTo>
                    <a:lnTo>
                      <a:pt x="4236340" y="187011"/>
                    </a:lnTo>
                    <a:lnTo>
                      <a:pt x="4285486" y="173303"/>
                    </a:lnTo>
                    <a:lnTo>
                      <a:pt x="4334842" y="159660"/>
                    </a:lnTo>
                    <a:lnTo>
                      <a:pt x="4384420" y="146080"/>
                    </a:lnTo>
                    <a:lnTo>
                      <a:pt x="4434230" y="132560"/>
                    </a:lnTo>
                    <a:lnTo>
                      <a:pt x="4484286" y="119098"/>
                    </a:lnTo>
                    <a:lnTo>
                      <a:pt x="4534597" y="105689"/>
                    </a:lnTo>
                    <a:lnTo>
                      <a:pt x="4585177" y="92330"/>
                    </a:lnTo>
                    <a:lnTo>
                      <a:pt x="4636036" y="79020"/>
                    </a:lnTo>
                    <a:lnTo>
                      <a:pt x="4687187" y="65755"/>
                    </a:lnTo>
                    <a:lnTo>
                      <a:pt x="4738641" y="52532"/>
                    </a:lnTo>
                    <a:lnTo>
                      <a:pt x="4790410" y="39348"/>
                    </a:lnTo>
                    <a:lnTo>
                      <a:pt x="4842505" y="26200"/>
                    </a:lnTo>
                    <a:lnTo>
                      <a:pt x="4894938" y="13085"/>
                    </a:lnTo>
                    <a:lnTo>
                      <a:pt x="4947721" y="0"/>
                    </a:lnTo>
                  </a:path>
                </a:pathLst>
              </a:custGeom>
              <a:noFill/>
              <a:ln w="100187">
                <a:solidFill>
                  <a:srgbClr val="D26C1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76" name="object 33">
                <a:extLst>
                  <a:ext uri="{FF2B5EF4-FFF2-40B4-BE49-F238E27FC236}">
                    <a16:creationId xmlns:a16="http://schemas.microsoft.com/office/drawing/2014/main" id="{EB6040A4-BD80-4BD3-9DFF-0E0211191154}"/>
                  </a:ext>
                </a:extLst>
              </p:cNvPr>
              <p:cNvSpPr txBox="1"/>
              <p:nvPr/>
            </p:nvSpPr>
            <p:spPr>
              <a:xfrm>
                <a:off x="886816" y="6005399"/>
                <a:ext cx="161590" cy="397156"/>
              </a:xfrm>
              <a:prstGeom prst="rect">
                <a:avLst/>
              </a:prstGeom>
            </p:spPr>
            <p:txBody>
              <a:bodyPr lIns="0" tIns="12065" rIns="0" bIns="0">
                <a:spAutoFit/>
              </a:bodyPr>
              <a:lstStyle/>
              <a:p>
                <a:pPr marL="12700">
                  <a:spcBef>
                    <a:spcPts val="95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0</a:t>
                </a:r>
                <a:endParaRPr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77" name="object 34">
                <a:extLst>
                  <a:ext uri="{FF2B5EF4-FFF2-40B4-BE49-F238E27FC236}">
                    <a16:creationId xmlns:a16="http://schemas.microsoft.com/office/drawing/2014/main" id="{F974D6FD-C3DE-4225-A1D1-4851BCCBE1A2}"/>
                  </a:ext>
                </a:extLst>
              </p:cNvPr>
              <p:cNvSpPr txBox="1"/>
              <p:nvPr/>
            </p:nvSpPr>
            <p:spPr>
              <a:xfrm>
                <a:off x="1706733" y="6005399"/>
                <a:ext cx="505117" cy="397156"/>
              </a:xfrm>
              <a:prstGeom prst="rect">
                <a:avLst/>
              </a:prstGeom>
            </p:spPr>
            <p:txBody>
              <a:bodyPr lIns="0" tIns="12065" rIns="0" bIns="0">
                <a:spAutoFit/>
              </a:bodyPr>
              <a:lstStyle/>
              <a:p>
                <a:pPr marL="12700">
                  <a:spcBef>
                    <a:spcPts val="95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20</a:t>
                </a:r>
                <a:endParaRPr dirty="0"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78" name="object 35">
                <a:extLst>
                  <a:ext uri="{FF2B5EF4-FFF2-40B4-BE49-F238E27FC236}">
                    <a16:creationId xmlns:a16="http://schemas.microsoft.com/office/drawing/2014/main" id="{9EE05B1E-08B0-4342-BA92-1377D4545203}"/>
                  </a:ext>
                </a:extLst>
              </p:cNvPr>
              <p:cNvSpPr txBox="1"/>
              <p:nvPr/>
            </p:nvSpPr>
            <p:spPr>
              <a:xfrm>
                <a:off x="3887592" y="5929253"/>
                <a:ext cx="1414805" cy="492712"/>
              </a:xfrm>
              <a:prstGeom prst="rect">
                <a:avLst/>
              </a:prstGeom>
            </p:spPr>
            <p:txBody>
              <a:bodyPr lIns="0" tIns="107314" rIns="0" bIns="0">
                <a:spAutoFit/>
              </a:bodyPr>
              <a:lstStyle/>
              <a:p>
                <a:pPr algn="ctr">
                  <a:spcBef>
                    <a:spcPts val="844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80</a:t>
                </a:r>
                <a:endParaRPr dirty="0"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79" name="object 36">
                <a:extLst>
                  <a:ext uri="{FF2B5EF4-FFF2-40B4-BE49-F238E27FC236}">
                    <a16:creationId xmlns:a16="http://schemas.microsoft.com/office/drawing/2014/main" id="{C4950A76-BDFB-43FE-8E18-A224DE80B56B}"/>
                  </a:ext>
                </a:extLst>
              </p:cNvPr>
              <p:cNvSpPr txBox="1"/>
              <p:nvPr/>
            </p:nvSpPr>
            <p:spPr>
              <a:xfrm>
                <a:off x="7034396" y="6005399"/>
                <a:ext cx="791190" cy="397156"/>
              </a:xfrm>
              <a:prstGeom prst="rect">
                <a:avLst/>
              </a:prstGeom>
            </p:spPr>
            <p:txBody>
              <a:bodyPr lIns="0" tIns="12065" rIns="0" bIns="0">
                <a:spAutoFit/>
              </a:bodyPr>
              <a:lstStyle/>
              <a:p>
                <a:pPr marL="12700">
                  <a:spcBef>
                    <a:spcPts val="95"/>
                  </a:spcBef>
                  <a:defRPr/>
                </a:pPr>
                <a:r>
                  <a:rPr spc="170" dirty="0">
                    <a:solidFill>
                      <a:prstClr val="black"/>
                    </a:solidFill>
                    <a:cs typeface="Times New Roman"/>
                  </a:rPr>
                  <a:t>140</a:t>
                </a:r>
                <a:endParaRPr dirty="0">
                  <a:solidFill>
                    <a:prstClr val="black"/>
                  </a:solidFill>
                  <a:cs typeface="Times New Roman"/>
                </a:endParaRPr>
              </a:p>
            </p:txBody>
          </p:sp>
          <p:sp>
            <p:nvSpPr>
              <p:cNvPr id="15391" name="object 37">
                <a:extLst>
                  <a:ext uri="{FF2B5EF4-FFF2-40B4-BE49-F238E27FC236}">
                    <a16:creationId xmlns:a16="http://schemas.microsoft.com/office/drawing/2014/main" id="{120E2257-47DF-45F6-8AAD-68225EC439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5109" y="2853566"/>
                <a:ext cx="7211059" cy="3108960"/>
              </a:xfrm>
              <a:custGeom>
                <a:avLst/>
                <a:gdLst>
                  <a:gd name="T0" fmla="*/ 0 w 7211059"/>
                  <a:gd name="T1" fmla="*/ 3108390 h 3108960"/>
                  <a:gd name="T2" fmla="*/ 7210826 w 7211059"/>
                  <a:gd name="T3" fmla="*/ 3108390 h 3108960"/>
                  <a:gd name="T4" fmla="*/ 7210826 w 7211059"/>
                  <a:gd name="T5" fmla="*/ 0 h 3108960"/>
                  <a:gd name="T6" fmla="*/ 0 w 7211059"/>
                  <a:gd name="T7" fmla="*/ 0 h 3108960"/>
                  <a:gd name="T8" fmla="*/ 0 w 7211059"/>
                  <a:gd name="T9" fmla="*/ 3108390 h 31089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211059" h="3108960">
                    <a:moveTo>
                      <a:pt x="0" y="3108390"/>
                    </a:moveTo>
                    <a:lnTo>
                      <a:pt x="7210826" y="3108390"/>
                    </a:lnTo>
                    <a:lnTo>
                      <a:pt x="7210826" y="0"/>
                    </a:lnTo>
                    <a:lnTo>
                      <a:pt x="0" y="0"/>
                    </a:lnTo>
                    <a:lnTo>
                      <a:pt x="0" y="3108390"/>
                    </a:lnTo>
                  </a:path>
                </a:pathLst>
              </a:custGeom>
              <a:noFill/>
              <a:ln w="25233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92" name="object 38">
                <a:extLst>
                  <a:ext uri="{FF2B5EF4-FFF2-40B4-BE49-F238E27FC236}">
                    <a16:creationId xmlns:a16="http://schemas.microsoft.com/office/drawing/2014/main" id="{D2B041C5-7005-4C0F-BDBA-E15A6D8BDE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3510" y="3122800"/>
                <a:ext cx="4190365" cy="1875789"/>
              </a:xfrm>
              <a:custGeom>
                <a:avLst/>
                <a:gdLst>
                  <a:gd name="T0" fmla="*/ 44463 w 4190365"/>
                  <a:gd name="T1" fmla="*/ 1871655 h 1875789"/>
                  <a:gd name="T2" fmla="*/ 141297 w 4190365"/>
                  <a:gd name="T3" fmla="*/ 1862791 h 1875789"/>
                  <a:gd name="T4" fmla="*/ 246535 w 4190365"/>
                  <a:gd name="T5" fmla="*/ 1852219 h 1875789"/>
                  <a:gd name="T6" fmla="*/ 357613 w 4190365"/>
                  <a:gd name="T7" fmla="*/ 1840305 h 1875789"/>
                  <a:gd name="T8" fmla="*/ 471966 w 4190365"/>
                  <a:gd name="T9" fmla="*/ 1827415 h 1875789"/>
                  <a:gd name="T10" fmla="*/ 587030 w 4190365"/>
                  <a:gd name="T11" fmla="*/ 1813913 h 1875789"/>
                  <a:gd name="T12" fmla="*/ 700240 w 4190365"/>
                  <a:gd name="T13" fmla="*/ 1800164 h 1875789"/>
                  <a:gd name="T14" fmla="*/ 809031 w 4190365"/>
                  <a:gd name="T15" fmla="*/ 1786535 h 1875789"/>
                  <a:gd name="T16" fmla="*/ 910838 w 4190365"/>
                  <a:gd name="T17" fmla="*/ 1773391 h 1875789"/>
                  <a:gd name="T18" fmla="*/ 1003098 w 4190365"/>
                  <a:gd name="T19" fmla="*/ 1761096 h 1875789"/>
                  <a:gd name="T20" fmla="*/ 1083245 w 4190365"/>
                  <a:gd name="T21" fmla="*/ 1750017 h 1875789"/>
                  <a:gd name="T22" fmla="*/ 1173440 w 4190365"/>
                  <a:gd name="T23" fmla="*/ 1739483 h 1875789"/>
                  <a:gd name="T24" fmla="*/ 1288603 w 4190365"/>
                  <a:gd name="T25" fmla="*/ 1721768 h 1875789"/>
                  <a:gd name="T26" fmla="*/ 1391025 w 4190365"/>
                  <a:gd name="T27" fmla="*/ 1701066 h 1875789"/>
                  <a:gd name="T28" fmla="*/ 1409904 w 4190365"/>
                  <a:gd name="T29" fmla="*/ 1700067 h 1875789"/>
                  <a:gd name="T30" fmla="*/ 1472181 w 4190365"/>
                  <a:gd name="T31" fmla="*/ 1689329 h 1875789"/>
                  <a:gd name="T32" fmla="*/ 1547504 w 4190365"/>
                  <a:gd name="T33" fmla="*/ 1676318 h 1875789"/>
                  <a:gd name="T34" fmla="*/ 1634188 w 4190365"/>
                  <a:gd name="T35" fmla="*/ 1660809 h 1875789"/>
                  <a:gd name="T36" fmla="*/ 1730545 w 4190365"/>
                  <a:gd name="T37" fmla="*/ 1642575 h 1875789"/>
                  <a:gd name="T38" fmla="*/ 1834888 w 4190365"/>
                  <a:gd name="T39" fmla="*/ 1621389 h 1875789"/>
                  <a:gd name="T40" fmla="*/ 1945532 w 4190365"/>
                  <a:gd name="T41" fmla="*/ 1597024 h 1875789"/>
                  <a:gd name="T42" fmla="*/ 2060788 w 4190365"/>
                  <a:gd name="T43" fmla="*/ 1569254 h 1875789"/>
                  <a:gd name="T44" fmla="*/ 2178970 w 4190365"/>
                  <a:gd name="T45" fmla="*/ 1537853 h 1875789"/>
                  <a:gd name="T46" fmla="*/ 2298391 w 4190365"/>
                  <a:gd name="T47" fmla="*/ 1502594 h 1875789"/>
                  <a:gd name="T48" fmla="*/ 2417365 w 4190365"/>
                  <a:gd name="T49" fmla="*/ 1463250 h 1875789"/>
                  <a:gd name="T50" fmla="*/ 2534204 w 4190365"/>
                  <a:gd name="T51" fmla="*/ 1419594 h 1875789"/>
                  <a:gd name="T52" fmla="*/ 2585748 w 4190365"/>
                  <a:gd name="T53" fmla="*/ 1391751 h 1875789"/>
                  <a:gd name="T54" fmla="*/ 2686844 w 4190365"/>
                  <a:gd name="T55" fmla="*/ 1345065 h 1875789"/>
                  <a:gd name="T56" fmla="*/ 2784720 w 4190365"/>
                  <a:gd name="T57" fmla="*/ 1295070 h 1875789"/>
                  <a:gd name="T58" fmla="*/ 2879322 w 4190365"/>
                  <a:gd name="T59" fmla="*/ 1242192 h 1875789"/>
                  <a:gd name="T60" fmla="*/ 2970596 w 4190365"/>
                  <a:gd name="T61" fmla="*/ 1186857 h 1875789"/>
                  <a:gd name="T62" fmla="*/ 3058488 w 4190365"/>
                  <a:gd name="T63" fmla="*/ 1129491 h 1875789"/>
                  <a:gd name="T64" fmla="*/ 3142944 w 4190365"/>
                  <a:gd name="T65" fmla="*/ 1070521 h 1875789"/>
                  <a:gd name="T66" fmla="*/ 3223911 w 4190365"/>
                  <a:gd name="T67" fmla="*/ 1010373 h 1875789"/>
                  <a:gd name="T68" fmla="*/ 3301334 w 4190365"/>
                  <a:gd name="T69" fmla="*/ 949473 h 1875789"/>
                  <a:gd name="T70" fmla="*/ 3375161 w 4190365"/>
                  <a:gd name="T71" fmla="*/ 888247 h 1875789"/>
                  <a:gd name="T72" fmla="*/ 3445336 w 4190365"/>
                  <a:gd name="T73" fmla="*/ 827121 h 1875789"/>
                  <a:gd name="T74" fmla="*/ 3511806 w 4190365"/>
                  <a:gd name="T75" fmla="*/ 766522 h 1875789"/>
                  <a:gd name="T76" fmla="*/ 3574517 w 4190365"/>
                  <a:gd name="T77" fmla="*/ 706875 h 1875789"/>
                  <a:gd name="T78" fmla="*/ 3633416 w 4190365"/>
                  <a:gd name="T79" fmla="*/ 648607 h 1875789"/>
                  <a:gd name="T80" fmla="*/ 3674053 w 4190365"/>
                  <a:gd name="T81" fmla="*/ 608372 h 1875789"/>
                  <a:gd name="T82" fmla="*/ 3743498 w 4190365"/>
                  <a:gd name="T83" fmla="*/ 535394 h 1875789"/>
                  <a:gd name="T84" fmla="*/ 3808754 w 4190365"/>
                  <a:gd name="T85" fmla="*/ 463682 h 1875789"/>
                  <a:gd name="T86" fmla="*/ 3871213 w 4190365"/>
                  <a:gd name="T87" fmla="*/ 392165 h 1875789"/>
                  <a:gd name="T88" fmla="*/ 3932270 w 4190365"/>
                  <a:gd name="T89" fmla="*/ 319771 h 1875789"/>
                  <a:gd name="T90" fmla="*/ 3993319 w 4190365"/>
                  <a:gd name="T91" fmla="*/ 245428 h 1875789"/>
                  <a:gd name="T92" fmla="*/ 4055752 w 4190365"/>
                  <a:gd name="T93" fmla="*/ 168066 h 1875789"/>
                  <a:gd name="T94" fmla="*/ 4120965 w 4190365"/>
                  <a:gd name="T95" fmla="*/ 86614 h 1875789"/>
                  <a:gd name="T96" fmla="*/ 4190350 w 4190365"/>
                  <a:gd name="T97" fmla="*/ 0 h 187578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190365" h="1875789">
                    <a:moveTo>
                      <a:pt x="0" y="1875333"/>
                    </a:moveTo>
                    <a:lnTo>
                      <a:pt x="44463" y="1871655"/>
                    </a:lnTo>
                    <a:lnTo>
                      <a:pt x="91669" y="1867460"/>
                    </a:lnTo>
                    <a:lnTo>
                      <a:pt x="141297" y="1862791"/>
                    </a:lnTo>
                    <a:lnTo>
                      <a:pt x="193026" y="1857696"/>
                    </a:lnTo>
                    <a:lnTo>
                      <a:pt x="246535" y="1852219"/>
                    </a:lnTo>
                    <a:lnTo>
                      <a:pt x="301505" y="1846407"/>
                    </a:lnTo>
                    <a:lnTo>
                      <a:pt x="357613" y="1840305"/>
                    </a:lnTo>
                    <a:lnTo>
                      <a:pt x="414541" y="1833959"/>
                    </a:lnTo>
                    <a:lnTo>
                      <a:pt x="471966" y="1827415"/>
                    </a:lnTo>
                    <a:lnTo>
                      <a:pt x="529570" y="1820717"/>
                    </a:lnTo>
                    <a:lnTo>
                      <a:pt x="587030" y="1813913"/>
                    </a:lnTo>
                    <a:lnTo>
                      <a:pt x="644027" y="1807046"/>
                    </a:lnTo>
                    <a:lnTo>
                      <a:pt x="700240" y="1800164"/>
                    </a:lnTo>
                    <a:lnTo>
                      <a:pt x="755348" y="1793312"/>
                    </a:lnTo>
                    <a:lnTo>
                      <a:pt x="809031" y="1786535"/>
                    </a:lnTo>
                    <a:lnTo>
                      <a:pt x="860968" y="1779880"/>
                    </a:lnTo>
                    <a:lnTo>
                      <a:pt x="910838" y="1773391"/>
                    </a:lnTo>
                    <a:lnTo>
                      <a:pt x="958322" y="1767114"/>
                    </a:lnTo>
                    <a:lnTo>
                      <a:pt x="1003098" y="1761096"/>
                    </a:lnTo>
                    <a:lnTo>
                      <a:pt x="1044846" y="1755382"/>
                    </a:lnTo>
                    <a:lnTo>
                      <a:pt x="1083245" y="1750017"/>
                    </a:lnTo>
                    <a:lnTo>
                      <a:pt x="1081096" y="1752138"/>
                    </a:lnTo>
                    <a:lnTo>
                      <a:pt x="1173440" y="1739483"/>
                    </a:lnTo>
                    <a:lnTo>
                      <a:pt x="1240309" y="1729651"/>
                    </a:lnTo>
                    <a:lnTo>
                      <a:pt x="1288603" y="1721768"/>
                    </a:lnTo>
                    <a:lnTo>
                      <a:pt x="1357061" y="1708350"/>
                    </a:lnTo>
                    <a:lnTo>
                      <a:pt x="1391025" y="1701066"/>
                    </a:lnTo>
                    <a:lnTo>
                      <a:pt x="1384185" y="1704655"/>
                    </a:lnTo>
                    <a:lnTo>
                      <a:pt x="1409904" y="1700067"/>
                    </a:lnTo>
                    <a:lnTo>
                      <a:pt x="1439306" y="1694968"/>
                    </a:lnTo>
                    <a:lnTo>
                      <a:pt x="1472181" y="1689329"/>
                    </a:lnTo>
                    <a:lnTo>
                      <a:pt x="1508317" y="1683122"/>
                    </a:lnTo>
                    <a:lnTo>
                      <a:pt x="1547504" y="1676318"/>
                    </a:lnTo>
                    <a:lnTo>
                      <a:pt x="1589531" y="1668890"/>
                    </a:lnTo>
                    <a:lnTo>
                      <a:pt x="1634188" y="1660809"/>
                    </a:lnTo>
                    <a:lnTo>
                      <a:pt x="1681263" y="1652047"/>
                    </a:lnTo>
                    <a:lnTo>
                      <a:pt x="1730545" y="1642575"/>
                    </a:lnTo>
                    <a:lnTo>
                      <a:pt x="1781824" y="1632365"/>
                    </a:lnTo>
                    <a:lnTo>
                      <a:pt x="1834888" y="1621389"/>
                    </a:lnTo>
                    <a:lnTo>
                      <a:pt x="1889528" y="1609618"/>
                    </a:lnTo>
                    <a:lnTo>
                      <a:pt x="1945532" y="1597024"/>
                    </a:lnTo>
                    <a:lnTo>
                      <a:pt x="2002688" y="1583579"/>
                    </a:lnTo>
                    <a:lnTo>
                      <a:pt x="2060788" y="1569254"/>
                    </a:lnTo>
                    <a:lnTo>
                      <a:pt x="2119618" y="1554022"/>
                    </a:lnTo>
                    <a:lnTo>
                      <a:pt x="2178970" y="1537853"/>
                    </a:lnTo>
                    <a:lnTo>
                      <a:pt x="2238631" y="1520720"/>
                    </a:lnTo>
                    <a:lnTo>
                      <a:pt x="2298391" y="1502594"/>
                    </a:lnTo>
                    <a:lnTo>
                      <a:pt x="2358039" y="1483447"/>
                    </a:lnTo>
                    <a:lnTo>
                      <a:pt x="2417365" y="1463250"/>
                    </a:lnTo>
                    <a:lnTo>
                      <a:pt x="2476157" y="1441975"/>
                    </a:lnTo>
                    <a:lnTo>
                      <a:pt x="2534204" y="1419594"/>
                    </a:lnTo>
                    <a:lnTo>
                      <a:pt x="2534009" y="1413720"/>
                    </a:lnTo>
                    <a:lnTo>
                      <a:pt x="2585748" y="1391751"/>
                    </a:lnTo>
                    <a:lnTo>
                      <a:pt x="2636695" y="1368848"/>
                    </a:lnTo>
                    <a:lnTo>
                      <a:pt x="2686844" y="1345065"/>
                    </a:lnTo>
                    <a:lnTo>
                      <a:pt x="2736188" y="1320454"/>
                    </a:lnTo>
                    <a:lnTo>
                      <a:pt x="2784720" y="1295070"/>
                    </a:lnTo>
                    <a:lnTo>
                      <a:pt x="2832434" y="1268964"/>
                    </a:lnTo>
                    <a:lnTo>
                      <a:pt x="2879322" y="1242192"/>
                    </a:lnTo>
                    <a:lnTo>
                      <a:pt x="2925378" y="1214805"/>
                    </a:lnTo>
                    <a:lnTo>
                      <a:pt x="2970596" y="1186857"/>
                    </a:lnTo>
                    <a:lnTo>
                      <a:pt x="3014968" y="1158401"/>
                    </a:lnTo>
                    <a:lnTo>
                      <a:pt x="3058488" y="1129491"/>
                    </a:lnTo>
                    <a:lnTo>
                      <a:pt x="3101149" y="1100180"/>
                    </a:lnTo>
                    <a:lnTo>
                      <a:pt x="3142944" y="1070521"/>
                    </a:lnTo>
                    <a:lnTo>
                      <a:pt x="3183867" y="1040568"/>
                    </a:lnTo>
                    <a:lnTo>
                      <a:pt x="3223911" y="1010373"/>
                    </a:lnTo>
                    <a:lnTo>
                      <a:pt x="3263069" y="979991"/>
                    </a:lnTo>
                    <a:lnTo>
                      <a:pt x="3301334" y="949473"/>
                    </a:lnTo>
                    <a:lnTo>
                      <a:pt x="3338700" y="918874"/>
                    </a:lnTo>
                    <a:lnTo>
                      <a:pt x="3375161" y="888247"/>
                    </a:lnTo>
                    <a:lnTo>
                      <a:pt x="3410708" y="857645"/>
                    </a:lnTo>
                    <a:lnTo>
                      <a:pt x="3445336" y="827121"/>
                    </a:lnTo>
                    <a:lnTo>
                      <a:pt x="3479037" y="796729"/>
                    </a:lnTo>
                    <a:lnTo>
                      <a:pt x="3511806" y="766522"/>
                    </a:lnTo>
                    <a:lnTo>
                      <a:pt x="3543635" y="736553"/>
                    </a:lnTo>
                    <a:lnTo>
                      <a:pt x="3574517" y="706875"/>
                    </a:lnTo>
                    <a:lnTo>
                      <a:pt x="3604446" y="677542"/>
                    </a:lnTo>
                    <a:lnTo>
                      <a:pt x="3633416" y="648607"/>
                    </a:lnTo>
                    <a:lnTo>
                      <a:pt x="3637324" y="645670"/>
                    </a:lnTo>
                    <a:lnTo>
                      <a:pt x="3674053" y="608372"/>
                    </a:lnTo>
                    <a:lnTo>
                      <a:pt x="3709387" y="571658"/>
                    </a:lnTo>
                    <a:lnTo>
                      <a:pt x="3743498" y="535394"/>
                    </a:lnTo>
                    <a:lnTo>
                      <a:pt x="3776563" y="499447"/>
                    </a:lnTo>
                    <a:lnTo>
                      <a:pt x="3808754" y="463682"/>
                    </a:lnTo>
                    <a:lnTo>
                      <a:pt x="3840246" y="427966"/>
                    </a:lnTo>
                    <a:lnTo>
                      <a:pt x="3871213" y="392165"/>
                    </a:lnTo>
                    <a:lnTo>
                      <a:pt x="3901830" y="356144"/>
                    </a:lnTo>
                    <a:lnTo>
                      <a:pt x="3932270" y="319771"/>
                    </a:lnTo>
                    <a:lnTo>
                      <a:pt x="3962708" y="282910"/>
                    </a:lnTo>
                    <a:lnTo>
                      <a:pt x="3993319" y="245428"/>
                    </a:lnTo>
                    <a:lnTo>
                      <a:pt x="4024275" y="207192"/>
                    </a:lnTo>
                    <a:lnTo>
                      <a:pt x="4055752" y="168066"/>
                    </a:lnTo>
                    <a:lnTo>
                      <a:pt x="4087924" y="127918"/>
                    </a:lnTo>
                    <a:lnTo>
                      <a:pt x="4120965" y="86614"/>
                    </a:lnTo>
                    <a:lnTo>
                      <a:pt x="4155048" y="44019"/>
                    </a:lnTo>
                    <a:lnTo>
                      <a:pt x="4190350" y="0"/>
                    </a:lnTo>
                  </a:path>
                </a:pathLst>
              </a:custGeom>
              <a:noFill/>
              <a:ln w="101131">
                <a:solidFill>
                  <a:srgbClr val="8876A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393" name="object 39">
                <a:extLst>
                  <a:ext uri="{FF2B5EF4-FFF2-40B4-BE49-F238E27FC236}">
                    <a16:creationId xmlns:a16="http://schemas.microsoft.com/office/drawing/2014/main" id="{61407822-878A-4F1C-9462-CF999BF89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6056" y="3846423"/>
                <a:ext cx="952779" cy="504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270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lnSpc>
                    <a:spcPct val="110000"/>
                  </a:lnSpc>
                  <a:spcBef>
                    <a:spcPts val="100"/>
                  </a:spcBef>
                </a:pPr>
                <a:r>
                  <a:rPr lang="zh-CN" altLang="zh-CN" sz="15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单桩基础 重力基础</a:t>
                </a:r>
              </a:p>
            </p:txBody>
          </p:sp>
          <p:sp>
            <p:nvSpPr>
              <p:cNvPr id="15394" name="object 40">
                <a:extLst>
                  <a:ext uri="{FF2B5EF4-FFF2-40B4-BE49-F238E27FC236}">
                    <a16:creationId xmlns:a16="http://schemas.microsoft.com/office/drawing/2014/main" id="{29C7D6D6-75A9-4E5E-ADFC-DD74645DAF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83014" y="3537359"/>
                <a:ext cx="1188580" cy="767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270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algn="just">
                  <a:lnSpc>
                    <a:spcPct val="110000"/>
                  </a:lnSpc>
                  <a:spcBef>
                    <a:spcPts val="100"/>
                  </a:spcBef>
                </a:pPr>
                <a:r>
                  <a:rPr lang="zh-CN" altLang="zh-CN" sz="15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三角式基础 导管架基础 桁架式基础</a:t>
                </a:r>
              </a:p>
            </p:txBody>
          </p:sp>
          <p:sp>
            <p:nvSpPr>
              <p:cNvPr id="15395" name="object 41">
                <a:extLst>
                  <a:ext uri="{FF2B5EF4-FFF2-40B4-BE49-F238E27FC236}">
                    <a16:creationId xmlns:a16="http://schemas.microsoft.com/office/drawing/2014/main" id="{5706CACF-734D-49A0-A4D7-36C3F6B384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0616" y="3898681"/>
                <a:ext cx="953976" cy="2508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2065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00"/>
                  </a:spcBef>
                </a:pPr>
                <a:r>
                  <a:rPr lang="zh-CN" altLang="zh-CN" sz="15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浮式基础</a:t>
                </a:r>
              </a:p>
            </p:txBody>
          </p:sp>
          <p:sp>
            <p:nvSpPr>
              <p:cNvPr id="15396" name="object 42">
                <a:extLst>
                  <a:ext uri="{FF2B5EF4-FFF2-40B4-BE49-F238E27FC236}">
                    <a16:creationId xmlns:a16="http://schemas.microsoft.com/office/drawing/2014/main" id="{BA82D266-67D1-48C7-96BB-D476C06283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4010" y="5603764"/>
                <a:ext cx="914476" cy="2403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651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25"/>
                  </a:spcBef>
                </a:pPr>
                <a:r>
                  <a:rPr lang="zh-CN" altLang="zh-CN" sz="14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浅海技术</a:t>
                </a:r>
              </a:p>
            </p:txBody>
          </p:sp>
          <p:sp>
            <p:nvSpPr>
              <p:cNvPr id="15397" name="object 43">
                <a:extLst>
                  <a:ext uri="{FF2B5EF4-FFF2-40B4-BE49-F238E27FC236}">
                    <a16:creationId xmlns:a16="http://schemas.microsoft.com/office/drawing/2014/main" id="{41C04B4C-952C-4526-B0E9-E7DAAEC154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0468" y="5636612"/>
                <a:ext cx="1915134" cy="745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6510" rIns="0" bIns="0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25"/>
                  </a:spcBef>
                </a:pPr>
                <a:r>
                  <a:rPr lang="zh-CN" altLang="zh-CN" sz="14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过渡海域技术</a:t>
                </a:r>
              </a:p>
              <a:p>
                <a:pPr>
                  <a:spcBef>
                    <a:spcPts val="1338"/>
                  </a:spcBef>
                </a:pP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30	</a:t>
                </a:r>
                <a:r>
                  <a:rPr lang="en-US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  </a:t>
                </a: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60</a:t>
                </a:r>
              </a:p>
            </p:txBody>
          </p:sp>
          <p:sp>
            <p:nvSpPr>
              <p:cNvPr id="15398" name="object 44">
                <a:extLst>
                  <a:ext uri="{FF2B5EF4-FFF2-40B4-BE49-F238E27FC236}">
                    <a16:creationId xmlns:a16="http://schemas.microsoft.com/office/drawing/2014/main" id="{342D6632-1108-40B8-8B48-34CA19D385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36564" y="5512687"/>
                <a:ext cx="1644621" cy="8465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137160" rIns="0" bIns="0">
                <a:spAutoFit/>
              </a:bodyPr>
              <a:lstStyle>
                <a:lvl1pPr marL="2540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>
                  <a:spcBef>
                    <a:spcPts val="1075"/>
                  </a:spcBef>
                </a:pPr>
                <a:r>
                  <a:rPr lang="zh-CN" altLang="zh-CN" sz="1400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深海技术</a:t>
                </a:r>
              </a:p>
              <a:p>
                <a:pPr>
                  <a:spcBef>
                    <a:spcPts val="1150"/>
                  </a:spcBef>
                </a:pP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100	</a:t>
                </a:r>
                <a:r>
                  <a:rPr lang="en-US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   1</a:t>
                </a:r>
                <a:r>
                  <a:rPr lang="zh-CN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5399" name="object 45">
                <a:extLst>
                  <a:ext uri="{FF2B5EF4-FFF2-40B4-BE49-F238E27FC236}">
                    <a16:creationId xmlns:a16="http://schemas.microsoft.com/office/drawing/2014/main" id="{CB64D9EB-7DE6-402E-AD0F-032C2755F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3690" y="4371064"/>
                <a:ext cx="0" cy="269240"/>
              </a:xfrm>
              <a:custGeom>
                <a:avLst/>
                <a:gdLst>
                  <a:gd name="T0" fmla="*/ 0 h 269239"/>
                  <a:gd name="T1" fmla="*/ 269239 h 269239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269239">
                    <a:moveTo>
                      <a:pt x="0" y="0"/>
                    </a:moveTo>
                    <a:lnTo>
                      <a:pt x="0" y="269233"/>
                    </a:lnTo>
                  </a:path>
                </a:pathLst>
              </a:custGeom>
              <a:noFill/>
              <a:ln w="29312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400" name="object 46">
                <a:extLst>
                  <a:ext uri="{FF2B5EF4-FFF2-40B4-BE49-F238E27FC236}">
                    <a16:creationId xmlns:a16="http://schemas.microsoft.com/office/drawing/2014/main" id="{C61A2778-6794-4B7B-B3E0-9B227CE54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5753" y="4612558"/>
                <a:ext cx="161217" cy="125642"/>
              </a:xfrm>
              <a:prstGeom prst="rect">
                <a:avLst/>
              </a:prstGeom>
              <a:blipFill dpi="0" rotWithShape="1">
                <a:blip r:embed="rId3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401" name="object 47">
                <a:extLst>
                  <a:ext uri="{FF2B5EF4-FFF2-40B4-BE49-F238E27FC236}">
                    <a16:creationId xmlns:a16="http://schemas.microsoft.com/office/drawing/2014/main" id="{A5F39268-255F-45E8-B7C6-67AEA11FF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8605" y="4407777"/>
                <a:ext cx="0" cy="832485"/>
              </a:xfrm>
              <a:custGeom>
                <a:avLst/>
                <a:gdLst>
                  <a:gd name="T0" fmla="*/ 0 h 832485"/>
                  <a:gd name="T1" fmla="*/ 832143 h 832485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832485">
                    <a:moveTo>
                      <a:pt x="0" y="0"/>
                    </a:moveTo>
                    <a:lnTo>
                      <a:pt x="0" y="832143"/>
                    </a:lnTo>
                  </a:path>
                </a:pathLst>
              </a:custGeom>
              <a:noFill/>
              <a:ln w="29312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402" name="object 48">
                <a:extLst>
                  <a:ext uri="{FF2B5EF4-FFF2-40B4-BE49-F238E27FC236}">
                    <a16:creationId xmlns:a16="http://schemas.microsoft.com/office/drawing/2014/main" id="{C8168058-0454-4376-B758-2F03F80C0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0668" y="5210208"/>
                <a:ext cx="162839" cy="127616"/>
              </a:xfrm>
              <a:prstGeom prst="rect">
                <a:avLst/>
              </a:prstGeom>
              <a:blipFill dpi="0" rotWithShape="1">
                <a:blip r:embed="rId4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403" name="object 49">
                <a:extLst>
                  <a:ext uri="{FF2B5EF4-FFF2-40B4-BE49-F238E27FC236}">
                    <a16:creationId xmlns:a16="http://schemas.microsoft.com/office/drawing/2014/main" id="{ECAB97A8-F18A-4200-A4D9-D6DE2ED5B6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3071" y="3612315"/>
                <a:ext cx="0" cy="294005"/>
              </a:xfrm>
              <a:custGeom>
                <a:avLst/>
                <a:gdLst>
                  <a:gd name="T0" fmla="*/ 293715 h 294004"/>
                  <a:gd name="T1" fmla="*/ 0 h 294004"/>
                  <a:gd name="T2" fmla="*/ 0 60000 65536"/>
                  <a:gd name="T3" fmla="*/ 0 60000 65536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0" r="r" b="b"/>
                <a:pathLst>
                  <a:path h="294004">
                    <a:moveTo>
                      <a:pt x="0" y="293709"/>
                    </a:moveTo>
                    <a:lnTo>
                      <a:pt x="0" y="0"/>
                    </a:lnTo>
                  </a:path>
                </a:pathLst>
              </a:custGeom>
              <a:noFill/>
              <a:ln w="29312">
                <a:solidFill>
                  <a:srgbClr val="40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zh-CN" altLang="en-US"/>
              </a:p>
            </p:txBody>
          </p:sp>
          <p:sp>
            <p:nvSpPr>
              <p:cNvPr id="15404" name="object 50">
                <a:extLst>
                  <a:ext uri="{FF2B5EF4-FFF2-40B4-BE49-F238E27FC236}">
                    <a16:creationId xmlns:a16="http://schemas.microsoft.com/office/drawing/2014/main" id="{D102CAD7-F332-4831-91FA-C60220F6C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05101" y="3514412"/>
                <a:ext cx="157113" cy="134943"/>
              </a:xfrm>
              <a:prstGeom prst="rect">
                <a:avLst/>
              </a:prstGeom>
              <a:blipFill dpi="0" rotWithShape="1">
                <a:blip r:embed="rId5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405" name="矩形 93">
                <a:extLst>
                  <a:ext uri="{FF2B5EF4-FFF2-40B4-BE49-F238E27FC236}">
                    <a16:creationId xmlns:a16="http://schemas.microsoft.com/office/drawing/2014/main" id="{C491710C-DE41-4A6B-AC8C-8E4052F48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9208" y="5984496"/>
                <a:ext cx="1463881" cy="4777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1pPr>
                <a:lvl2pPr marL="742950" indent="-28575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2pPr>
                <a:lvl3pPr marL="11430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3pPr>
                <a:lvl4pPr marL="16002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4pPr>
                <a:lvl5pPr marL="2057400" indent="-228600"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 b="1">
                    <a:solidFill>
                      <a:srgbClr val="000066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defRPr>
                </a:lvl9pPr>
              </a:lstStyle>
              <a:p>
                <a:pPr algn="ctr">
                  <a:spcBef>
                    <a:spcPts val="850"/>
                  </a:spcBef>
                </a:pPr>
                <a:r>
                  <a:rPr lang="zh-CN" altLang="en-US">
                    <a:solidFill>
                      <a:srgbClr val="000000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水深</a:t>
                </a:r>
                <a:r>
                  <a:rPr lang="en-US" altLang="zh-CN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(m)</a:t>
                </a:r>
              </a:p>
            </p:txBody>
          </p:sp>
        </p:grpSp>
        <p:sp>
          <p:nvSpPr>
            <p:cNvPr id="57" name="object 51">
              <a:extLst>
                <a:ext uri="{FF2B5EF4-FFF2-40B4-BE49-F238E27FC236}">
                  <a16:creationId xmlns:a16="http://schemas.microsoft.com/office/drawing/2014/main" id="{08EB3FE1-6254-44F1-ABF6-5A4364F9E549}"/>
                </a:ext>
              </a:extLst>
            </p:cNvPr>
            <p:cNvSpPr txBox="1"/>
            <p:nvPr/>
          </p:nvSpPr>
          <p:spPr>
            <a:xfrm>
              <a:off x="3063118" y="6169688"/>
              <a:ext cx="5255845" cy="321009"/>
            </a:xfrm>
            <a:prstGeom prst="rect">
              <a:avLst/>
            </a:prstGeom>
          </p:spPr>
          <p:txBody>
            <a:bodyPr lIns="0" tIns="12700" rIns="0" bIns="0">
              <a:spAutoFit/>
            </a:bodyPr>
            <a:lstStyle/>
            <a:p>
              <a:pPr marL="12700">
                <a:spcBef>
                  <a:spcPts val="100"/>
                </a:spcBef>
                <a:defRPr/>
              </a:pPr>
              <a:r>
                <a:rPr sz="2000" b="0" spc="5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不同水</a:t>
              </a:r>
              <a:r>
                <a:rPr sz="2000" b="0" spc="-5" dirty="0">
                  <a:latin typeface="微软雅黑" panose="020B0503020204020204" pitchFamily="34" charset="-122"/>
                  <a:ea typeface="微软雅黑" panose="020B0503020204020204" pitchFamily="34" charset="-122"/>
                  <a:cs typeface="宋体"/>
                </a:rPr>
                <a:t>深和基础结构形式的成本曲线</a:t>
              </a:r>
              <a:endParaRPr sz="2000" b="0" dirty="0">
                <a:latin typeface="微软雅黑" panose="020B0503020204020204" pitchFamily="34" charset="-122"/>
                <a:ea typeface="微软雅黑" panose="020B0503020204020204" pitchFamily="34" charset="-122"/>
                <a:cs typeface="宋体"/>
              </a:endParaRPr>
            </a:p>
          </p:txBody>
        </p:sp>
      </p:grpSp>
      <p:sp>
        <p:nvSpPr>
          <p:cNvPr id="15364" name="文本框 1">
            <a:extLst>
              <a:ext uri="{FF2B5EF4-FFF2-40B4-BE49-F238E27FC236}">
                <a16:creationId xmlns:a16="http://schemas.microsoft.com/office/drawing/2014/main" id="{DDE7BCF3-3F37-4474-BB65-2B2E78C41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1773238"/>
            <a:ext cx="7847013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6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浮式风机成为未来海上风力发电的趋势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A6979022-CE37-60EF-9A33-1C1D5E4D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开发深远海风资源成本高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720AB4-BCAA-5725-A8AA-A4563B07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  录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6A86A510-5160-4AFF-948F-1727BE29B2A2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96975"/>
            <a:ext cx="12192000" cy="4978400"/>
          </a:xfrm>
        </p:spPr>
        <p:txBody>
          <a:bodyPr/>
          <a:lstStyle/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1.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气弹性耦合分析研究背景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2. 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风机气动性能预报方法与软件研发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3.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浮式平台水动性能预报方法与软件研发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4.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气弹性耦合方法与软件研发</a:t>
            </a:r>
            <a:endParaRPr lang="en-US" altLang="zh-CN" sz="36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5.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结论与展望</a:t>
            </a:r>
          </a:p>
          <a:p>
            <a:pPr marL="1080000" lvl="1" indent="0">
              <a:lnSpc>
                <a:spcPct val="20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endParaRPr lang="zh-CN" altLang="en-US" sz="3200" b="1" dirty="0">
              <a:solidFill>
                <a:schemeClr val="tx1"/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" descr="制动线模型示意图">
            <a:extLst>
              <a:ext uri="{FF2B5EF4-FFF2-40B4-BE49-F238E27FC236}">
                <a16:creationId xmlns:a16="http://schemas.microsoft.com/office/drawing/2014/main" id="{849727B8-4E05-4F6C-9A63-7E108A22E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054100"/>
            <a:ext cx="1066482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11">
            <a:extLst>
              <a:ext uri="{FF2B5EF4-FFF2-40B4-BE49-F238E27FC236}">
                <a16:creationId xmlns:a16="http://schemas.microsoft.com/office/drawing/2014/main" id="{71F3A48D-67F5-4201-9BDD-FA1FAFC06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779463"/>
            <a:ext cx="31892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4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Pct val="80000"/>
              <a:buFont typeface="Wingdings" panose="05000000000000000000" pitchFamily="2" charset="2"/>
              <a:buChar char="p"/>
            </a:pPr>
            <a:r>
              <a:rPr lang="zh-CN" altLang="en-US" sz="2500">
                <a:solidFill>
                  <a:srgbClr val="000066"/>
                </a:solidFill>
                <a:ea typeface="黑体" panose="02010609060101010101" pitchFamily="49" charset="-122"/>
              </a:rPr>
              <a:t>致动线模型 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FFD47DA-C9A8-4BD4-9699-D4F1230E955C}"/>
              </a:ext>
            </a:extLst>
          </p:cNvPr>
          <p:cNvSpPr/>
          <p:nvPr/>
        </p:nvSpPr>
        <p:spPr>
          <a:xfrm>
            <a:off x="442913" y="3387725"/>
            <a:ext cx="11269662" cy="19494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致动线模型（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Actuator Line Model, ALM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） 由</a:t>
            </a:r>
            <a:r>
              <a:rPr lang="en-US" altLang="zh-CN" sz="2800" dirty="0" err="1">
                <a:solidFill>
                  <a:schemeClr val="tx1"/>
                </a:solidFill>
                <a:ea typeface="黑体" panose="02010609060101010101" pitchFamily="49" charset="-122"/>
              </a:rPr>
              <a:t>Sørensen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和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Shen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在</a:t>
            </a:r>
            <a:r>
              <a:rPr lang="en-US" altLang="zh-CN" sz="2800" dirty="0">
                <a:solidFill>
                  <a:schemeClr val="tx1"/>
                </a:solidFill>
                <a:ea typeface="黑体" panose="02010609060101010101" pitchFamily="49" charset="-122"/>
              </a:rPr>
              <a:t>2002</a:t>
            </a:r>
            <a:r>
              <a:rPr lang="zh-CN" altLang="en-US" sz="2800" dirty="0">
                <a:solidFill>
                  <a:schemeClr val="tx1"/>
                </a:solidFill>
                <a:ea typeface="黑体" panose="02010609060101010101" pitchFamily="49" charset="-122"/>
              </a:rPr>
              <a:t>年提出，主要思想是将叶片离散为一系列带有体积力的致动点，将旋转的叶片用虚拟的、承受体积力的线来代替。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66D8FFA-7A93-46D8-9EF7-7F0CC14FB5DE}"/>
              </a:ext>
            </a:extLst>
          </p:cNvPr>
          <p:cNvSpPr/>
          <p:nvPr/>
        </p:nvSpPr>
        <p:spPr bwMode="auto">
          <a:xfrm>
            <a:off x="1665288" y="5459413"/>
            <a:ext cx="2519362" cy="88582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tIns="54000" anchorCtr="1"/>
          <a:lstStyle/>
          <a:p>
            <a:pPr algn="ctr" eaLnBrk="1" hangingPunct="1"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利用</a:t>
            </a:r>
            <a:r>
              <a:rPr lang="en-US" altLang="zh-CN" sz="2400" b="0" dirty="0">
                <a:solidFill>
                  <a:schemeClr val="tx1"/>
                </a:solidFill>
                <a:latin typeface="+mn-lt"/>
                <a:ea typeface="+mj-ea"/>
              </a:rPr>
              <a:t>ALM</a:t>
            </a: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求解风机叶片气动载荷</a:t>
            </a:r>
          </a:p>
        </p:txBody>
      </p:sp>
      <p:sp>
        <p:nvSpPr>
          <p:cNvPr id="18439" name="右箭头 10">
            <a:extLst>
              <a:ext uri="{FF2B5EF4-FFF2-40B4-BE49-F238E27FC236}">
                <a16:creationId xmlns:a16="http://schemas.microsoft.com/office/drawing/2014/main" id="{9B38DE70-9BB8-4394-9B42-69303C1FA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5757863"/>
            <a:ext cx="758825" cy="288925"/>
          </a:xfrm>
          <a:prstGeom prst="rightArrow">
            <a:avLst>
              <a:gd name="adj1" fmla="val 50000"/>
              <a:gd name="adj2" fmla="val 49865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54000" anchorCtr="1"/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3AD46C3-AB23-4360-A94F-0BD01A13D467}"/>
              </a:ext>
            </a:extLst>
          </p:cNvPr>
          <p:cNvSpPr/>
          <p:nvPr/>
        </p:nvSpPr>
        <p:spPr bwMode="auto">
          <a:xfrm>
            <a:off x="4943475" y="5459413"/>
            <a:ext cx="2520950" cy="88582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tIns="54000" anchorCtr="1"/>
          <a:lstStyle/>
          <a:p>
            <a:pPr algn="ctr" eaLnBrk="1" hangingPunct="1"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利用高斯核函数进行体积力光顺</a:t>
            </a:r>
            <a:endParaRPr lang="en-US" altLang="zh-CN" sz="2400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930CE94-0C2B-46F0-A192-DE00F9BF01CA}"/>
              </a:ext>
            </a:extLst>
          </p:cNvPr>
          <p:cNvSpPr/>
          <p:nvPr/>
        </p:nvSpPr>
        <p:spPr bwMode="auto">
          <a:xfrm>
            <a:off x="8226425" y="5456238"/>
            <a:ext cx="2243138" cy="88741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1"/>
            </a:outerShdw>
          </a:effectLst>
        </p:spPr>
        <p:txBody>
          <a:bodyPr tIns="54000" anchorCtr="1"/>
          <a:lstStyle/>
          <a:p>
            <a:pPr algn="ctr" eaLnBrk="1" hangingPunct="1"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体积力加入到</a:t>
            </a:r>
            <a:r>
              <a:rPr lang="en-US" altLang="zh-CN" sz="2400" b="0" dirty="0">
                <a:solidFill>
                  <a:schemeClr val="tx1"/>
                </a:solidFill>
                <a:latin typeface="+mj-ea"/>
                <a:ea typeface="+mj-ea"/>
              </a:rPr>
              <a:t>N-S</a:t>
            </a:r>
            <a:r>
              <a:rPr lang="zh-CN" altLang="en-US" sz="2400" b="0" dirty="0">
                <a:solidFill>
                  <a:schemeClr val="tx1"/>
                </a:solidFill>
                <a:latin typeface="+mj-ea"/>
                <a:ea typeface="+mj-ea"/>
              </a:rPr>
              <a:t>方程源项</a:t>
            </a:r>
            <a:endParaRPr lang="en-US" altLang="zh-CN" sz="2400" b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8442" name="右箭头 14">
            <a:extLst>
              <a:ext uri="{FF2B5EF4-FFF2-40B4-BE49-F238E27FC236}">
                <a16:creationId xmlns:a16="http://schemas.microsoft.com/office/drawing/2014/main" id="{7A848E95-DB3D-41E7-AEAE-96E2081E5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5" y="5757863"/>
            <a:ext cx="758825" cy="288925"/>
          </a:xfrm>
          <a:prstGeom prst="rightArrow">
            <a:avLst>
              <a:gd name="adj1" fmla="val 50000"/>
              <a:gd name="adj2" fmla="val 49865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54000" anchorCtr="1"/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endParaRPr lang="zh-CN" altLang="en-US" sz="240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67FD380-7FE8-2F5F-B05D-7568B456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致动线模型（</a:t>
            </a:r>
            <a:r>
              <a:rPr lang="en-US" altLang="zh-CN" dirty="0"/>
              <a:t>ALM</a:t>
            </a:r>
            <a:r>
              <a:rPr lang="zh-CN" altLang="en-US" dirty="0"/>
              <a:t>）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标题 1">
            <a:extLst>
              <a:ext uri="{FF2B5EF4-FFF2-40B4-BE49-F238E27FC236}">
                <a16:creationId xmlns:a16="http://schemas.microsoft.com/office/drawing/2014/main" id="{04441DBF-1BB0-4BE1-AA2E-8906EB49586E}"/>
              </a:ext>
            </a:extLst>
          </p:cNvPr>
          <p:cNvSpPr txBox="1">
            <a:spLocks/>
          </p:cNvSpPr>
          <p:nvPr/>
        </p:nvSpPr>
        <p:spPr bwMode="auto">
          <a:xfrm>
            <a:off x="1539875" y="115888"/>
            <a:ext cx="9128125" cy="78898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黑体" pitchFamily="2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>
              <a:defRPr/>
            </a:pPr>
            <a:endParaRPr lang="zh-CN" altLang="en-US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文本框 4">
            <a:extLst>
              <a:ext uri="{FF2B5EF4-FFF2-40B4-BE49-F238E27FC236}">
                <a16:creationId xmlns:a16="http://schemas.microsoft.com/office/drawing/2014/main" id="{95CDEE8A-6882-4933-9D8A-D9655A7BC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904875"/>
            <a:ext cx="4537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3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Pct val="80000"/>
              <a:buFont typeface="Wingdings" panose="05000000000000000000" pitchFamily="2" charset="2"/>
              <a:buChar char="p"/>
            </a:pPr>
            <a:r>
              <a:rPr lang="en-US" altLang="zh-CN" sz="2500">
                <a:solidFill>
                  <a:srgbClr val="000066"/>
                </a:solidFill>
                <a:ea typeface="黑体" panose="02010609060101010101" pitchFamily="49" charset="-122"/>
              </a:rPr>
              <a:t>FXWF-SJTU</a:t>
            </a:r>
            <a:r>
              <a:rPr lang="zh-CN" altLang="en-US" sz="2500">
                <a:solidFill>
                  <a:srgbClr val="000066"/>
                </a:solidFill>
                <a:ea typeface="黑体" panose="02010609060101010101" pitchFamily="49" charset="-122"/>
              </a:rPr>
              <a:t>求解器</a:t>
            </a:r>
            <a:endParaRPr lang="en-US" altLang="zh-CN" sz="2500">
              <a:solidFill>
                <a:srgbClr val="000066"/>
              </a:solidFill>
              <a:ea typeface="黑体" panose="02010609060101010101" pitchFamily="49" charset="-122"/>
            </a:endParaRPr>
          </a:p>
        </p:txBody>
      </p:sp>
      <p:pic>
        <p:nvPicPr>
          <p:cNvPr id="20485" name="图片 1">
            <a:extLst>
              <a:ext uri="{FF2B5EF4-FFF2-40B4-BE49-F238E27FC236}">
                <a16:creationId xmlns:a16="http://schemas.microsoft.com/office/drawing/2014/main" id="{2521617A-7FD2-43F3-8F23-DCE5C0E15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806450"/>
            <a:ext cx="9504363" cy="555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8EF25C4-7995-11FF-859D-E9755D1A5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单风机气动求解器</a:t>
            </a:r>
            <a:r>
              <a:rPr lang="en-US" altLang="zh-CN" dirty="0"/>
              <a:t>FXWF-SJTU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D826AA-D34C-3AD7-B8E9-A30CA2C3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>
                <a:latin typeface="Segoe UI" panose="020B0502040204020203" pitchFamily="34" charset="0"/>
                <a:ea typeface="微软雅黑" panose="020B0503020204020204" pitchFamily="34" charset="-122"/>
                <a:sym typeface="Segoe UI" panose="020B0502040204020203" pitchFamily="34" charset="0"/>
              </a:rPr>
              <a:t>目  录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2E7D8DD-8F21-4E34-B390-4BD35644218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196975"/>
            <a:ext cx="12192000" cy="4978400"/>
          </a:xfrm>
        </p:spPr>
        <p:txBody>
          <a:bodyPr/>
          <a:lstStyle/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1.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气弹性耦合分析研究背景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2.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风机气动性能预报方法与软件研发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3.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浮式平台水动性能预报方法与软件研发</a:t>
            </a: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4. 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漂浮式风机气动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水动</a:t>
            </a:r>
            <a:r>
              <a:rPr lang="en-US" altLang="zh-CN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-</a:t>
            </a:r>
            <a:r>
              <a:rPr lang="zh-CN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气弹性耦合方法与软件研发</a:t>
            </a:r>
            <a:endParaRPr lang="en-US" altLang="zh-CN" sz="3600" b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  <a:p>
            <a:pPr marL="1080000" lvl="1" indent="0">
              <a:lnSpc>
                <a:spcPct val="17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r>
              <a:rPr lang="en-US" altLang="zh-CN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5. </a:t>
            </a:r>
            <a:r>
              <a:rPr lang="zh-CN" altLang="en-US" sz="3600" b="1" dirty="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Segoe UI" panose="020B0502040204020203" pitchFamily="34" charset="0"/>
              </a:rPr>
              <a:t>结论与展望</a:t>
            </a:r>
          </a:p>
          <a:p>
            <a:pPr marL="1080000" lvl="1" indent="0">
              <a:lnSpc>
                <a:spcPct val="200000"/>
              </a:lnSpc>
              <a:spcBef>
                <a:spcPct val="0"/>
              </a:spcBef>
              <a:buClrTx/>
              <a:buSzPct val="120000"/>
              <a:buFontTx/>
              <a:buNone/>
              <a:defRPr/>
            </a:pPr>
            <a:endParaRPr lang="zh-CN" altLang="en-US" sz="3200" b="1" dirty="0">
              <a:solidFill>
                <a:schemeClr val="tx1"/>
              </a:solidFill>
              <a:latin typeface="+mn-lt"/>
              <a:ea typeface="微软雅黑" panose="020B0503020204020204" pitchFamily="34" charset="-122"/>
              <a:sym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3">
            <a:extLst>
              <a:ext uri="{FF2B5EF4-FFF2-40B4-BE49-F238E27FC236}">
                <a16:creationId xmlns:a16="http://schemas.microsoft.com/office/drawing/2014/main" id="{E9CAE5CA-6F0B-4965-AB4E-851B2879B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25" y="765175"/>
            <a:ext cx="52085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Pct val="80000"/>
              <a:buFont typeface="Wingdings" panose="05000000000000000000" pitchFamily="2" charset="2"/>
              <a:buChar char="p"/>
            </a:pPr>
            <a:r>
              <a:rPr lang="zh-CN" altLang="en-US" sz="2500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建立更完善的风机系统数值模型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9F05B84-0B43-41FD-9C80-9C5658C94473}"/>
              </a:ext>
            </a:extLst>
          </p:cNvPr>
          <p:cNvSpPr/>
          <p:nvPr/>
        </p:nvSpPr>
        <p:spPr>
          <a:xfrm>
            <a:off x="388938" y="1241425"/>
            <a:ext cx="11414125" cy="2244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构建包括风机塔架、机舱、轮毂在内的完整风机系统模型，完善风机控制系统的数值建模，如风机的转矩控制、桨距控制等变速控制方法；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考虑叶片及塔架等细长结构的弹性变形，完善求解器中针对风机变形的流固耦合分析模块；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ML/AI</a:t>
            </a:r>
            <a:r>
              <a:rPr lang="zh-CN" altLang="en-US" sz="2400" b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结合，开展大型风场尾流干扰效应的抑制策略和布置优化研究。</a:t>
            </a:r>
            <a:endParaRPr lang="en-US" altLang="zh-CN" sz="2400" b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3556" name="图片 1">
            <a:extLst>
              <a:ext uri="{FF2B5EF4-FFF2-40B4-BE49-F238E27FC236}">
                <a16:creationId xmlns:a16="http://schemas.microsoft.com/office/drawing/2014/main" id="{1E39A44C-D99E-4292-9343-914CA3350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3513138"/>
            <a:ext cx="5148262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图片 6">
            <a:extLst>
              <a:ext uri="{FF2B5EF4-FFF2-40B4-BE49-F238E27FC236}">
                <a16:creationId xmlns:a16="http://schemas.microsoft.com/office/drawing/2014/main" id="{FEB1C3E8-9A6C-4913-9D01-AB269B189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37"/>
          <a:stretch>
            <a:fillRect/>
          </a:stretch>
        </p:blipFill>
        <p:spPr bwMode="auto">
          <a:xfrm>
            <a:off x="6348413" y="3513138"/>
            <a:ext cx="5003800" cy="285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矩形 8">
            <a:extLst>
              <a:ext uri="{FF2B5EF4-FFF2-40B4-BE49-F238E27FC236}">
                <a16:creationId xmlns:a16="http://schemas.microsoft.com/office/drawing/2014/main" id="{FD70446C-C77B-4F36-9A8B-391E0B56C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5965825"/>
            <a:ext cx="308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r>
              <a:rPr lang="zh-CN" altLang="en-US" sz="2000" b="0">
                <a:solidFill>
                  <a:schemeClr val="bg1"/>
                </a:solidFill>
              </a:rPr>
              <a:t>丹麦</a:t>
            </a:r>
            <a:r>
              <a:rPr lang="en-US" altLang="zh-CN" sz="2000" b="0">
                <a:solidFill>
                  <a:schemeClr val="bg1"/>
                </a:solidFill>
              </a:rPr>
              <a:t>Horns rev</a:t>
            </a:r>
            <a:r>
              <a:rPr lang="zh-CN" altLang="en-US" sz="2000" b="0">
                <a:solidFill>
                  <a:schemeClr val="bg1"/>
                </a:solidFill>
              </a:rPr>
              <a:t>海上风电场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6E08083-6CD8-A30E-A7B5-F52B8C34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展  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4B3DAC20-0D81-4E9E-A542-D5708F38E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513" y="225425"/>
            <a:ext cx="6516687" cy="28622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8000" kern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谢 谢！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H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MHL">
      <a:majorFont>
        <a:latin typeface="Times New Roman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1"/>
          </a:outerShdw>
        </a:effectLst>
      </a:spPr>
      <a:bodyPr vert="horz" wrap="square" lIns="91440" tIns="54000" rIns="91440" bIns="45720" numCol="1" anchor="t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25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中国发展论坛张杰校长报告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中国发展论坛张杰校长报告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中国发展论坛张杰校长报告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Pages>0</Pages>
  <Words>645</Words>
  <Characters>0</Characters>
  <Application>Microsoft Office PowerPoint</Application>
  <DocSecurity>0</DocSecurity>
  <PresentationFormat>宽屏</PresentationFormat>
  <Lines>0</Lines>
  <Paragraphs>63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黑体</vt:lpstr>
      <vt:lpstr>华文隶书</vt:lpstr>
      <vt:lpstr>楷体</vt:lpstr>
      <vt:lpstr>隶书</vt:lpstr>
      <vt:lpstr>宋体</vt:lpstr>
      <vt:lpstr>微软雅黑</vt:lpstr>
      <vt:lpstr>Arial</vt:lpstr>
      <vt:lpstr>Calibri</vt:lpstr>
      <vt:lpstr>Segoe UI</vt:lpstr>
      <vt:lpstr>Times New Roman</vt:lpstr>
      <vt:lpstr>Wingdings</vt:lpstr>
      <vt:lpstr>CMHL</vt:lpstr>
      <vt:lpstr>PowerPoint 演示文稿</vt:lpstr>
      <vt:lpstr>目  录</vt:lpstr>
      <vt:lpstr>开发深远海风资源成本高</vt:lpstr>
      <vt:lpstr>目  录</vt:lpstr>
      <vt:lpstr>致动线模型（ALM）</vt:lpstr>
      <vt:lpstr>单风机气动求解器FXWF-SJTU</vt:lpstr>
      <vt:lpstr>目  录</vt:lpstr>
      <vt:lpstr>展  望</vt:lpstr>
      <vt:lpstr>PowerPoint 演示文稿</vt:lpstr>
    </vt:vector>
  </TitlesOfParts>
  <Manager/>
  <Company>sjtu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万德成教授团队ppt模板</dc:title>
  <dc:subject/>
  <dc:creator>夏可</dc:creator>
  <cp:keywords/>
  <dc:description/>
  <cp:lastModifiedBy>承江 肖</cp:lastModifiedBy>
  <cp:revision>3119</cp:revision>
  <cp:lastPrinted>1601-01-01T00:00:00Z</cp:lastPrinted>
  <dcterms:created xsi:type="dcterms:W3CDTF">2007-10-04T06:04:40Z</dcterms:created>
  <dcterms:modified xsi:type="dcterms:W3CDTF">2024-03-11T09:14:07Z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2052-6.6.0.2699</vt:lpwstr>
  </property>
</Properties>
</file>